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62" r:id="rId6"/>
    <p:sldId id="261" r:id="rId7"/>
    <p:sldId id="321" r:id="rId8"/>
    <p:sldId id="263" r:id="rId9"/>
    <p:sldId id="276" r:id="rId10"/>
    <p:sldId id="270" r:id="rId11"/>
    <p:sldId id="297" r:id="rId12"/>
    <p:sldId id="298" r:id="rId13"/>
    <p:sldId id="299" r:id="rId14"/>
    <p:sldId id="302" r:id="rId15"/>
    <p:sldId id="303" r:id="rId16"/>
    <p:sldId id="269" r:id="rId17"/>
    <p:sldId id="307" r:id="rId18"/>
    <p:sldId id="308" r:id="rId19"/>
    <p:sldId id="312" r:id="rId20"/>
    <p:sldId id="313" r:id="rId21"/>
    <p:sldId id="314" r:id="rId22"/>
    <p:sldId id="318" r:id="rId23"/>
    <p:sldId id="322" r:id="rId24"/>
    <p:sldId id="26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5F6D0-B4CC-433A-B6EA-2DDD53CDAB56}" v="84" dt="2019-03-02T22:56:55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hyperlink" Target="https://uk.linkedin.com/in/dr-emma-garland-40872028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hyperlink" Target="https://twitter.com/IntergenHousing" TargetMode="External"/><Relationship Id="rId1" Type="http://schemas.openxmlformats.org/officeDocument/2006/relationships/hyperlink" Target="http://www.intergenerationalhousingblog.wordpress.com/" TargetMode="Externa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hyperlink" Target="https://www.wcmt.org.uk/users/emmagarland2016" TargetMode="External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IntergenHousing" TargetMode="External"/><Relationship Id="rId13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5.png"/><Relationship Id="rId11" Type="http://schemas.openxmlformats.org/officeDocument/2006/relationships/hyperlink" Target="https://uk.linkedin.com/in/dr-emma-garland-40872028" TargetMode="External"/><Relationship Id="rId5" Type="http://schemas.openxmlformats.org/officeDocument/2006/relationships/hyperlink" Target="http://www.intergenerationalhousingblog.wordpress.com/" TargetMode="External"/><Relationship Id="rId10" Type="http://schemas.openxmlformats.org/officeDocument/2006/relationships/image" Target="../media/image38.svg"/><Relationship Id="rId4" Type="http://schemas.openxmlformats.org/officeDocument/2006/relationships/image" Target="../media/image34.svg"/><Relationship Id="rId9" Type="http://schemas.openxmlformats.org/officeDocument/2006/relationships/image" Target="../media/image37.png"/><Relationship Id="rId14" Type="http://schemas.openxmlformats.org/officeDocument/2006/relationships/hyperlink" Target="https://www.wcmt.org.uk/users/emmagarland2016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5DA83-3D96-4CEB-B428-8AC589468169}" type="doc">
      <dgm:prSet loTypeId="urn:microsoft.com/office/officeart/2018/2/layout/IconLabelDescriptionList" loCatId="icon" qsTypeId="urn:microsoft.com/office/officeart/2005/8/quickstyle/simple4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2956100-202E-43AE-845A-1795567574C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Having a </a:t>
          </a: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sense of purpose 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was important – social glue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80C6D2-0EA7-424C-A18E-0046924AE159}" type="parTrans" cxnId="{E5E709D4-CDFB-4272-81CB-59115DA17322}">
      <dgm:prSet/>
      <dgm:spPr/>
      <dgm:t>
        <a:bodyPr/>
        <a:lstStyle/>
        <a:p>
          <a:endParaRPr lang="en-US"/>
        </a:p>
      </dgm:t>
    </dgm:pt>
    <dgm:pt modelId="{A6284F55-182C-4613-B634-444F87F5FFCE}" type="sibTrans" cxnId="{E5E709D4-CDFB-4272-81CB-59115DA17322}">
      <dgm:prSet/>
      <dgm:spPr/>
      <dgm:t>
        <a:bodyPr/>
        <a:lstStyle/>
        <a:p>
          <a:endParaRPr lang="en-US"/>
        </a:p>
      </dgm:t>
    </dgm:pt>
    <dgm:pt modelId="{1AE8258B-A81D-4487-BB2E-71F44FD679B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You need the </a:t>
          </a: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right residents 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to make it work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0B470E-6806-4D4F-8A4B-2E9373CD2245}" type="parTrans" cxnId="{9F5EEB21-A652-490C-BB82-F30B0DBA7803}">
      <dgm:prSet/>
      <dgm:spPr/>
      <dgm:t>
        <a:bodyPr/>
        <a:lstStyle/>
        <a:p>
          <a:endParaRPr lang="en-US"/>
        </a:p>
      </dgm:t>
    </dgm:pt>
    <dgm:pt modelId="{51AD524A-31F6-46CF-8445-112668B1AD7D}" type="sibTrans" cxnId="{9F5EEB21-A652-490C-BB82-F30B0DBA7803}">
      <dgm:prSet/>
      <dgm:spPr/>
      <dgm:t>
        <a:bodyPr/>
        <a:lstStyle/>
        <a:p>
          <a:endParaRPr lang="en-US"/>
        </a:p>
      </dgm:t>
    </dgm:pt>
    <dgm:pt modelId="{80424617-6EEB-4679-B1B1-C7E99D921F1E}" type="pres">
      <dgm:prSet presAssocID="{E845DA83-3D96-4CEB-B428-8AC589468169}" presName="root" presStyleCnt="0">
        <dgm:presLayoutVars>
          <dgm:dir/>
          <dgm:resizeHandles val="exact"/>
        </dgm:presLayoutVars>
      </dgm:prSet>
      <dgm:spPr/>
    </dgm:pt>
    <dgm:pt modelId="{4977DC93-E641-46F9-A511-3A6A19A63F54}" type="pres">
      <dgm:prSet presAssocID="{92956100-202E-43AE-845A-1795567574C6}" presName="compNode" presStyleCnt="0"/>
      <dgm:spPr/>
    </dgm:pt>
    <dgm:pt modelId="{C5D75CD2-FC59-41F3-BC4E-B05432129EF8}" type="pres">
      <dgm:prSet presAssocID="{92956100-202E-43AE-845A-1795567574C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F8AD25FD-20A5-4935-B7F4-36E61407425C}" type="pres">
      <dgm:prSet presAssocID="{92956100-202E-43AE-845A-1795567574C6}" presName="iconSpace" presStyleCnt="0"/>
      <dgm:spPr/>
    </dgm:pt>
    <dgm:pt modelId="{4019AD7D-0069-4DB5-8431-6D1D4A4D7ABB}" type="pres">
      <dgm:prSet presAssocID="{92956100-202E-43AE-845A-1795567574C6}" presName="parTx" presStyleLbl="revTx" presStyleIdx="0" presStyleCnt="4">
        <dgm:presLayoutVars>
          <dgm:chMax val="0"/>
          <dgm:chPref val="0"/>
        </dgm:presLayoutVars>
      </dgm:prSet>
      <dgm:spPr/>
    </dgm:pt>
    <dgm:pt modelId="{CF9F83DF-C9DA-4A13-9EC4-487734F5EE90}" type="pres">
      <dgm:prSet presAssocID="{92956100-202E-43AE-845A-1795567574C6}" presName="txSpace" presStyleCnt="0"/>
      <dgm:spPr/>
    </dgm:pt>
    <dgm:pt modelId="{461940E4-FA05-4D12-8200-95B9EB2D59BA}" type="pres">
      <dgm:prSet presAssocID="{92956100-202E-43AE-845A-1795567574C6}" presName="desTx" presStyleLbl="revTx" presStyleIdx="1" presStyleCnt="4">
        <dgm:presLayoutVars/>
      </dgm:prSet>
      <dgm:spPr/>
    </dgm:pt>
    <dgm:pt modelId="{17065D7B-9CFA-46DE-BD86-758084BEF4AD}" type="pres">
      <dgm:prSet presAssocID="{A6284F55-182C-4613-B634-444F87F5FFCE}" presName="sibTrans" presStyleCnt="0"/>
      <dgm:spPr/>
    </dgm:pt>
    <dgm:pt modelId="{97B58273-5E0F-4AE0-B0D3-41CA027FEA43}" type="pres">
      <dgm:prSet presAssocID="{1AE8258B-A81D-4487-BB2E-71F44FD679BC}" presName="compNode" presStyleCnt="0"/>
      <dgm:spPr/>
    </dgm:pt>
    <dgm:pt modelId="{A0CBEC27-1596-48CD-9C02-E7ECC6AC4446}" type="pres">
      <dgm:prSet presAssocID="{1AE8258B-A81D-4487-BB2E-71F44FD679B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B766E3A-D44C-4267-82C1-A105E43140FB}" type="pres">
      <dgm:prSet presAssocID="{1AE8258B-A81D-4487-BB2E-71F44FD679BC}" presName="iconSpace" presStyleCnt="0"/>
      <dgm:spPr/>
    </dgm:pt>
    <dgm:pt modelId="{5847EA07-AD2C-4A8A-AE85-8A4199DE73FD}" type="pres">
      <dgm:prSet presAssocID="{1AE8258B-A81D-4487-BB2E-71F44FD679BC}" presName="parTx" presStyleLbl="revTx" presStyleIdx="2" presStyleCnt="4">
        <dgm:presLayoutVars>
          <dgm:chMax val="0"/>
          <dgm:chPref val="0"/>
        </dgm:presLayoutVars>
      </dgm:prSet>
      <dgm:spPr/>
    </dgm:pt>
    <dgm:pt modelId="{775E8145-F696-483F-8982-29CF11DE6002}" type="pres">
      <dgm:prSet presAssocID="{1AE8258B-A81D-4487-BB2E-71F44FD679BC}" presName="txSpace" presStyleCnt="0"/>
      <dgm:spPr/>
    </dgm:pt>
    <dgm:pt modelId="{72A3872A-3731-4617-AEA8-74A2ADA9C169}" type="pres">
      <dgm:prSet presAssocID="{1AE8258B-A81D-4487-BB2E-71F44FD679BC}" presName="desTx" presStyleLbl="revTx" presStyleIdx="3" presStyleCnt="4">
        <dgm:presLayoutVars/>
      </dgm:prSet>
      <dgm:spPr/>
    </dgm:pt>
  </dgm:ptLst>
  <dgm:cxnLst>
    <dgm:cxn modelId="{9F5EEB21-A652-490C-BB82-F30B0DBA7803}" srcId="{E845DA83-3D96-4CEB-B428-8AC589468169}" destId="{1AE8258B-A81D-4487-BB2E-71F44FD679BC}" srcOrd="1" destOrd="0" parTransId="{9A0B470E-6806-4D4F-8A4B-2E9373CD2245}" sibTransId="{51AD524A-31F6-46CF-8445-112668B1AD7D}"/>
    <dgm:cxn modelId="{0DCB249A-2E25-4700-8B4D-7BA7E537DADF}" type="presOf" srcId="{E845DA83-3D96-4CEB-B428-8AC589468169}" destId="{80424617-6EEB-4679-B1B1-C7E99D921F1E}" srcOrd="0" destOrd="0" presId="urn:microsoft.com/office/officeart/2018/2/layout/IconLabelDescriptionList"/>
    <dgm:cxn modelId="{E5E709D4-CDFB-4272-81CB-59115DA17322}" srcId="{E845DA83-3D96-4CEB-B428-8AC589468169}" destId="{92956100-202E-43AE-845A-1795567574C6}" srcOrd="0" destOrd="0" parTransId="{0B80C6D2-0EA7-424C-A18E-0046924AE159}" sibTransId="{A6284F55-182C-4613-B634-444F87F5FFCE}"/>
    <dgm:cxn modelId="{DB3F09E9-64CF-4805-87E7-BF65AAB18871}" type="presOf" srcId="{1AE8258B-A81D-4487-BB2E-71F44FD679BC}" destId="{5847EA07-AD2C-4A8A-AE85-8A4199DE73FD}" srcOrd="0" destOrd="0" presId="urn:microsoft.com/office/officeart/2018/2/layout/IconLabelDescriptionList"/>
    <dgm:cxn modelId="{0BD258F9-2C48-41F8-980C-1B5567C02DF0}" type="presOf" srcId="{92956100-202E-43AE-845A-1795567574C6}" destId="{4019AD7D-0069-4DB5-8431-6D1D4A4D7ABB}" srcOrd="0" destOrd="0" presId="urn:microsoft.com/office/officeart/2018/2/layout/IconLabelDescriptionList"/>
    <dgm:cxn modelId="{D0D743BB-D808-46BE-9364-FB5B256B2FB3}" type="presParOf" srcId="{80424617-6EEB-4679-B1B1-C7E99D921F1E}" destId="{4977DC93-E641-46F9-A511-3A6A19A63F54}" srcOrd="0" destOrd="0" presId="urn:microsoft.com/office/officeart/2018/2/layout/IconLabelDescriptionList"/>
    <dgm:cxn modelId="{A44D3A74-8FAE-4473-81C6-15E1913DFC71}" type="presParOf" srcId="{4977DC93-E641-46F9-A511-3A6A19A63F54}" destId="{C5D75CD2-FC59-41F3-BC4E-B05432129EF8}" srcOrd="0" destOrd="0" presId="urn:microsoft.com/office/officeart/2018/2/layout/IconLabelDescriptionList"/>
    <dgm:cxn modelId="{972EC523-AE08-403A-ABDF-3B55E0165023}" type="presParOf" srcId="{4977DC93-E641-46F9-A511-3A6A19A63F54}" destId="{F8AD25FD-20A5-4935-B7F4-36E61407425C}" srcOrd="1" destOrd="0" presId="urn:microsoft.com/office/officeart/2018/2/layout/IconLabelDescriptionList"/>
    <dgm:cxn modelId="{2C94B828-C6D0-4217-9656-80B73FDB68FF}" type="presParOf" srcId="{4977DC93-E641-46F9-A511-3A6A19A63F54}" destId="{4019AD7D-0069-4DB5-8431-6D1D4A4D7ABB}" srcOrd="2" destOrd="0" presId="urn:microsoft.com/office/officeart/2018/2/layout/IconLabelDescriptionList"/>
    <dgm:cxn modelId="{5F75EA57-E474-4A88-8310-0C748E74C9F4}" type="presParOf" srcId="{4977DC93-E641-46F9-A511-3A6A19A63F54}" destId="{CF9F83DF-C9DA-4A13-9EC4-487734F5EE90}" srcOrd="3" destOrd="0" presId="urn:microsoft.com/office/officeart/2018/2/layout/IconLabelDescriptionList"/>
    <dgm:cxn modelId="{C2F9133F-A083-4A96-8F74-3CA85955B726}" type="presParOf" srcId="{4977DC93-E641-46F9-A511-3A6A19A63F54}" destId="{461940E4-FA05-4D12-8200-95B9EB2D59BA}" srcOrd="4" destOrd="0" presId="urn:microsoft.com/office/officeart/2018/2/layout/IconLabelDescriptionList"/>
    <dgm:cxn modelId="{FC2C6070-16BD-4AD7-B76A-F45097E59947}" type="presParOf" srcId="{80424617-6EEB-4679-B1B1-C7E99D921F1E}" destId="{17065D7B-9CFA-46DE-BD86-758084BEF4AD}" srcOrd="1" destOrd="0" presId="urn:microsoft.com/office/officeart/2018/2/layout/IconLabelDescriptionList"/>
    <dgm:cxn modelId="{9E8164A3-9C6E-4B42-A153-8CCE85CEDA44}" type="presParOf" srcId="{80424617-6EEB-4679-B1B1-C7E99D921F1E}" destId="{97B58273-5E0F-4AE0-B0D3-41CA027FEA43}" srcOrd="2" destOrd="0" presId="urn:microsoft.com/office/officeart/2018/2/layout/IconLabelDescriptionList"/>
    <dgm:cxn modelId="{7992DC0D-7C69-4490-9AE0-AD8FA81C5BD7}" type="presParOf" srcId="{97B58273-5E0F-4AE0-B0D3-41CA027FEA43}" destId="{A0CBEC27-1596-48CD-9C02-E7ECC6AC4446}" srcOrd="0" destOrd="0" presId="urn:microsoft.com/office/officeart/2018/2/layout/IconLabelDescriptionList"/>
    <dgm:cxn modelId="{F3138286-59AC-4AE6-887B-F12D93536B23}" type="presParOf" srcId="{97B58273-5E0F-4AE0-B0D3-41CA027FEA43}" destId="{8B766E3A-D44C-4267-82C1-A105E43140FB}" srcOrd="1" destOrd="0" presId="urn:microsoft.com/office/officeart/2018/2/layout/IconLabelDescriptionList"/>
    <dgm:cxn modelId="{DD37157E-7EEA-4F1A-AC71-C86A7D9F2230}" type="presParOf" srcId="{97B58273-5E0F-4AE0-B0D3-41CA027FEA43}" destId="{5847EA07-AD2C-4A8A-AE85-8A4199DE73FD}" srcOrd="2" destOrd="0" presId="urn:microsoft.com/office/officeart/2018/2/layout/IconLabelDescriptionList"/>
    <dgm:cxn modelId="{F060826D-5DF1-4B5B-A64F-8D4958862FC7}" type="presParOf" srcId="{97B58273-5E0F-4AE0-B0D3-41CA027FEA43}" destId="{775E8145-F696-483F-8982-29CF11DE6002}" srcOrd="3" destOrd="0" presId="urn:microsoft.com/office/officeart/2018/2/layout/IconLabelDescriptionList"/>
    <dgm:cxn modelId="{44A08AB4-442C-49D9-8E9F-32CC5BC2C8C3}" type="presParOf" srcId="{97B58273-5E0F-4AE0-B0D3-41CA027FEA43}" destId="{72A3872A-3731-4617-AEA8-74A2ADA9C16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469AE-E5F6-455B-A109-040D4840C1C8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931BDE-195F-4F09-BAFA-08562AC45752}">
      <dgm:prSet/>
      <dgm:spPr/>
      <dgm:t>
        <a:bodyPr/>
        <a:lstStyle/>
        <a:p>
          <a:r>
            <a:rPr lang="en-GB"/>
            <a:t>You can contact me via the following methods:</a:t>
          </a:r>
          <a:endParaRPr lang="en-US"/>
        </a:p>
      </dgm:t>
    </dgm:pt>
    <dgm:pt modelId="{A171095B-F6D9-4750-8BFF-CB6F24F3F1ED}" type="parTrans" cxnId="{8C757533-D448-45F1-951C-2FD854B4ED52}">
      <dgm:prSet/>
      <dgm:spPr/>
      <dgm:t>
        <a:bodyPr/>
        <a:lstStyle/>
        <a:p>
          <a:endParaRPr lang="en-US"/>
        </a:p>
      </dgm:t>
    </dgm:pt>
    <dgm:pt modelId="{3730CC51-1B04-4FCB-BDB7-B9D1DF95856B}" type="sibTrans" cxnId="{8C757533-D448-45F1-951C-2FD854B4ED52}">
      <dgm:prSet/>
      <dgm:spPr/>
      <dgm:t>
        <a:bodyPr/>
        <a:lstStyle/>
        <a:p>
          <a:endParaRPr lang="en-US"/>
        </a:p>
      </dgm:t>
    </dgm:pt>
    <dgm:pt modelId="{A50FA441-DEC4-476F-BA0A-5CE3497FAD0F}">
      <dgm:prSet/>
      <dgm:spPr/>
      <dgm:t>
        <a:bodyPr/>
        <a:lstStyle/>
        <a:p>
          <a:r>
            <a:rPr lang="en-GB"/>
            <a:t>Blog: </a:t>
          </a:r>
          <a:r>
            <a:rPr lang="en-GB" u="sng">
              <a:hlinkClick xmlns:r="http://schemas.openxmlformats.org/officeDocument/2006/relationships" r:id="rId1"/>
            </a:rPr>
            <a:t>www.intergenerationalhousingblog.wordpress.com</a:t>
          </a:r>
          <a:endParaRPr lang="en-US"/>
        </a:p>
      </dgm:t>
    </dgm:pt>
    <dgm:pt modelId="{78E5043C-73B6-4136-8D18-0B014515855A}" type="parTrans" cxnId="{1C4B45A8-0EE4-4BBD-96DB-E8F67CD01819}">
      <dgm:prSet/>
      <dgm:spPr/>
      <dgm:t>
        <a:bodyPr/>
        <a:lstStyle/>
        <a:p>
          <a:endParaRPr lang="en-US"/>
        </a:p>
      </dgm:t>
    </dgm:pt>
    <dgm:pt modelId="{4C840C53-7C8D-4106-91FA-DC6AB147046B}" type="sibTrans" cxnId="{1C4B45A8-0EE4-4BBD-96DB-E8F67CD01819}">
      <dgm:prSet/>
      <dgm:spPr/>
      <dgm:t>
        <a:bodyPr/>
        <a:lstStyle/>
        <a:p>
          <a:endParaRPr lang="en-US"/>
        </a:p>
      </dgm:t>
    </dgm:pt>
    <dgm:pt modelId="{0CB8AAED-DBBF-4C9A-AD76-7089194260F0}">
      <dgm:prSet/>
      <dgm:spPr/>
      <dgm:t>
        <a:bodyPr/>
        <a:lstStyle/>
        <a:p>
          <a:r>
            <a:rPr lang="en-GB"/>
            <a:t>Twitter: </a:t>
          </a:r>
          <a:r>
            <a:rPr lang="en-GB" u="sng">
              <a:hlinkClick xmlns:r="http://schemas.openxmlformats.org/officeDocument/2006/relationships" r:id="rId2"/>
            </a:rPr>
            <a:t>@intergenhousing</a:t>
          </a:r>
          <a:endParaRPr lang="en-US"/>
        </a:p>
      </dgm:t>
    </dgm:pt>
    <dgm:pt modelId="{91E95C34-1253-427B-AA08-5EDEEE8D3152}" type="parTrans" cxnId="{F4079C19-7D40-4055-88A3-E7AC894CADEE}">
      <dgm:prSet/>
      <dgm:spPr/>
      <dgm:t>
        <a:bodyPr/>
        <a:lstStyle/>
        <a:p>
          <a:endParaRPr lang="en-US"/>
        </a:p>
      </dgm:t>
    </dgm:pt>
    <dgm:pt modelId="{63F54FD0-7C3F-481A-A24F-1CE78DA616C9}" type="sibTrans" cxnId="{F4079C19-7D40-4055-88A3-E7AC894CADEE}">
      <dgm:prSet/>
      <dgm:spPr/>
      <dgm:t>
        <a:bodyPr/>
        <a:lstStyle/>
        <a:p>
          <a:endParaRPr lang="en-US"/>
        </a:p>
      </dgm:t>
    </dgm:pt>
    <dgm:pt modelId="{8ECD7D4E-04AA-4668-A12F-26411C96F7F9}">
      <dgm:prSet/>
      <dgm:spPr/>
      <dgm:t>
        <a:bodyPr/>
        <a:lstStyle/>
        <a:p>
          <a:r>
            <a:rPr lang="en-GB"/>
            <a:t>More about me: </a:t>
          </a:r>
          <a:r>
            <a:rPr lang="en-GB" u="sng">
              <a:hlinkClick xmlns:r="http://schemas.openxmlformats.org/officeDocument/2006/relationships" r:id="rId3"/>
            </a:rPr>
            <a:t>https://uk.linkedin.com/in/dr-emma-garland-40872028</a:t>
          </a:r>
          <a:r>
            <a:rPr lang="en-GB"/>
            <a:t> </a:t>
          </a:r>
          <a:endParaRPr lang="en-US"/>
        </a:p>
      </dgm:t>
    </dgm:pt>
    <dgm:pt modelId="{421AD8C2-DE11-469C-8E98-9C211965F17D}" type="parTrans" cxnId="{24679FA1-844E-4A5B-8C52-0E530392FA27}">
      <dgm:prSet/>
      <dgm:spPr/>
      <dgm:t>
        <a:bodyPr/>
        <a:lstStyle/>
        <a:p>
          <a:endParaRPr lang="en-US"/>
        </a:p>
      </dgm:t>
    </dgm:pt>
    <dgm:pt modelId="{BFA9FDD0-E184-4D08-9194-A6A6E8876A65}" type="sibTrans" cxnId="{24679FA1-844E-4A5B-8C52-0E530392FA27}">
      <dgm:prSet/>
      <dgm:spPr/>
      <dgm:t>
        <a:bodyPr/>
        <a:lstStyle/>
        <a:p>
          <a:endParaRPr lang="en-US"/>
        </a:p>
      </dgm:t>
    </dgm:pt>
    <dgm:pt modelId="{498DA592-476D-497F-BDC7-0E815253924E}">
      <dgm:prSet/>
      <dgm:spPr/>
      <dgm:t>
        <a:bodyPr/>
        <a:lstStyle/>
        <a:p>
          <a:r>
            <a:rPr lang="en-GB"/>
            <a:t>Report available: </a:t>
          </a:r>
          <a:r>
            <a:rPr lang="en-GB">
              <a:hlinkClick xmlns:r="http://schemas.openxmlformats.org/officeDocument/2006/relationships" r:id="rId4"/>
            </a:rPr>
            <a:t>https://www.wcmt.org.uk/users/emmagarland2016</a:t>
          </a:r>
          <a:r>
            <a:rPr lang="en-GB"/>
            <a:t> </a:t>
          </a:r>
          <a:endParaRPr lang="en-US"/>
        </a:p>
      </dgm:t>
    </dgm:pt>
    <dgm:pt modelId="{7F22C75F-67E4-4D80-8CE0-1FBF8A653877}" type="parTrans" cxnId="{E1AA2556-0B22-4AF3-AC28-5667615858EB}">
      <dgm:prSet/>
      <dgm:spPr/>
      <dgm:t>
        <a:bodyPr/>
        <a:lstStyle/>
        <a:p>
          <a:endParaRPr lang="en-US"/>
        </a:p>
      </dgm:t>
    </dgm:pt>
    <dgm:pt modelId="{C00076AD-A2BA-4EC7-BDA9-8DB509C406C8}" type="sibTrans" cxnId="{E1AA2556-0B22-4AF3-AC28-5667615858EB}">
      <dgm:prSet/>
      <dgm:spPr/>
      <dgm:t>
        <a:bodyPr/>
        <a:lstStyle/>
        <a:p>
          <a:endParaRPr lang="en-US"/>
        </a:p>
      </dgm:t>
    </dgm:pt>
    <dgm:pt modelId="{E7063387-01ED-4F40-BC91-19A868F5D27E}" type="pres">
      <dgm:prSet presAssocID="{463469AE-E5F6-455B-A109-040D4840C1C8}" presName="root" presStyleCnt="0">
        <dgm:presLayoutVars>
          <dgm:dir/>
          <dgm:resizeHandles val="exact"/>
        </dgm:presLayoutVars>
      </dgm:prSet>
      <dgm:spPr/>
    </dgm:pt>
    <dgm:pt modelId="{A108E182-D254-4D8D-A280-6BE5F0D59760}" type="pres">
      <dgm:prSet presAssocID="{DA931BDE-195F-4F09-BAFA-08562AC45752}" presName="compNode" presStyleCnt="0"/>
      <dgm:spPr/>
    </dgm:pt>
    <dgm:pt modelId="{2F5AA857-1DBB-48B9-94D3-F3250EAA26C9}" type="pres">
      <dgm:prSet presAssocID="{DA931BDE-195F-4F09-BAFA-08562AC45752}" presName="bgRect" presStyleLbl="bgShp" presStyleIdx="0" presStyleCnt="5"/>
      <dgm:spPr/>
    </dgm:pt>
    <dgm:pt modelId="{62AF81AD-9743-48CB-A1FD-8F0C64B3961F}" type="pres">
      <dgm:prSet presAssocID="{DA931BDE-195F-4F09-BAFA-08562AC45752}" presName="iconRect" presStyleLbl="node1" presStyleIdx="0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B2EB6FB9-ED27-4384-9603-45C8EE2BC9B6}" type="pres">
      <dgm:prSet presAssocID="{DA931BDE-195F-4F09-BAFA-08562AC45752}" presName="spaceRect" presStyleCnt="0"/>
      <dgm:spPr/>
    </dgm:pt>
    <dgm:pt modelId="{102B0259-13BE-4A3F-96AF-08537F99B681}" type="pres">
      <dgm:prSet presAssocID="{DA931BDE-195F-4F09-BAFA-08562AC45752}" presName="parTx" presStyleLbl="revTx" presStyleIdx="0" presStyleCnt="5">
        <dgm:presLayoutVars>
          <dgm:chMax val="0"/>
          <dgm:chPref val="0"/>
        </dgm:presLayoutVars>
      </dgm:prSet>
      <dgm:spPr/>
    </dgm:pt>
    <dgm:pt modelId="{01FA926F-C4E3-41C0-B0E2-1A40E6C4DDD3}" type="pres">
      <dgm:prSet presAssocID="{3730CC51-1B04-4FCB-BDB7-B9D1DF95856B}" presName="sibTrans" presStyleCnt="0"/>
      <dgm:spPr/>
    </dgm:pt>
    <dgm:pt modelId="{D82BB7C3-3BD5-4C83-9472-4B6D7C43B8FF}" type="pres">
      <dgm:prSet presAssocID="{A50FA441-DEC4-476F-BA0A-5CE3497FAD0F}" presName="compNode" presStyleCnt="0"/>
      <dgm:spPr/>
    </dgm:pt>
    <dgm:pt modelId="{113E51A7-190B-4C38-B2B2-AC39EC1FB1CD}" type="pres">
      <dgm:prSet presAssocID="{A50FA441-DEC4-476F-BA0A-5CE3497FAD0F}" presName="bgRect" presStyleLbl="bgShp" presStyleIdx="1" presStyleCnt="5"/>
      <dgm:spPr/>
    </dgm:pt>
    <dgm:pt modelId="{6DBCD445-1C55-4E66-B5F1-C7922883DAA1}" type="pres">
      <dgm:prSet presAssocID="{A50FA441-DEC4-476F-BA0A-5CE3497FAD0F}" presName="iconRect" presStyleLbl="node1" presStyleIdx="1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5D065518-5195-437A-B1C3-CDAC1F522DEC}" type="pres">
      <dgm:prSet presAssocID="{A50FA441-DEC4-476F-BA0A-5CE3497FAD0F}" presName="spaceRect" presStyleCnt="0"/>
      <dgm:spPr/>
    </dgm:pt>
    <dgm:pt modelId="{6C92E678-9DE5-417B-867D-BCE9B8A5DCAF}" type="pres">
      <dgm:prSet presAssocID="{A50FA441-DEC4-476F-BA0A-5CE3497FAD0F}" presName="parTx" presStyleLbl="revTx" presStyleIdx="1" presStyleCnt="5">
        <dgm:presLayoutVars>
          <dgm:chMax val="0"/>
          <dgm:chPref val="0"/>
        </dgm:presLayoutVars>
      </dgm:prSet>
      <dgm:spPr/>
    </dgm:pt>
    <dgm:pt modelId="{3B51D06A-8D8F-4762-91A0-C5130C721E07}" type="pres">
      <dgm:prSet presAssocID="{4C840C53-7C8D-4106-91FA-DC6AB147046B}" presName="sibTrans" presStyleCnt="0"/>
      <dgm:spPr/>
    </dgm:pt>
    <dgm:pt modelId="{23E07197-1E17-4AF3-8D75-6F0BD0D4A43E}" type="pres">
      <dgm:prSet presAssocID="{0CB8AAED-DBBF-4C9A-AD76-7089194260F0}" presName="compNode" presStyleCnt="0"/>
      <dgm:spPr/>
    </dgm:pt>
    <dgm:pt modelId="{61F87EEF-8D0D-41CD-8D2A-DC98901E3405}" type="pres">
      <dgm:prSet presAssocID="{0CB8AAED-DBBF-4C9A-AD76-7089194260F0}" presName="bgRect" presStyleLbl="bgShp" presStyleIdx="2" presStyleCnt="5"/>
      <dgm:spPr/>
    </dgm:pt>
    <dgm:pt modelId="{3194FA60-F49E-4AE1-B46A-68586D87BA0B}" type="pres">
      <dgm:prSet presAssocID="{0CB8AAED-DBBF-4C9A-AD76-7089194260F0}" presName="iconRect" presStyleLbl="node1" presStyleIdx="2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E766D9D7-7335-45C5-A9EE-2FAF363BA4AF}" type="pres">
      <dgm:prSet presAssocID="{0CB8AAED-DBBF-4C9A-AD76-7089194260F0}" presName="spaceRect" presStyleCnt="0"/>
      <dgm:spPr/>
    </dgm:pt>
    <dgm:pt modelId="{5AA718EE-0DEE-4580-960C-250945AEBA44}" type="pres">
      <dgm:prSet presAssocID="{0CB8AAED-DBBF-4C9A-AD76-7089194260F0}" presName="parTx" presStyleLbl="revTx" presStyleIdx="2" presStyleCnt="5">
        <dgm:presLayoutVars>
          <dgm:chMax val="0"/>
          <dgm:chPref val="0"/>
        </dgm:presLayoutVars>
      </dgm:prSet>
      <dgm:spPr/>
    </dgm:pt>
    <dgm:pt modelId="{FFC9123A-BC9D-4A2A-A0AE-2D67CAD80A22}" type="pres">
      <dgm:prSet presAssocID="{63F54FD0-7C3F-481A-A24F-1CE78DA616C9}" presName="sibTrans" presStyleCnt="0"/>
      <dgm:spPr/>
    </dgm:pt>
    <dgm:pt modelId="{5CCB4DAF-ECF4-43FA-BE12-F56DFF4E6009}" type="pres">
      <dgm:prSet presAssocID="{8ECD7D4E-04AA-4668-A12F-26411C96F7F9}" presName="compNode" presStyleCnt="0"/>
      <dgm:spPr/>
    </dgm:pt>
    <dgm:pt modelId="{9E71FDC2-DF5D-4ED7-A163-853AA589BBE6}" type="pres">
      <dgm:prSet presAssocID="{8ECD7D4E-04AA-4668-A12F-26411C96F7F9}" presName="bgRect" presStyleLbl="bgShp" presStyleIdx="3" presStyleCnt="5"/>
      <dgm:spPr/>
    </dgm:pt>
    <dgm:pt modelId="{B335BF9D-26EB-4720-B5F4-F2C00D7AC7E5}" type="pres">
      <dgm:prSet presAssocID="{8ECD7D4E-04AA-4668-A12F-26411C96F7F9}" presName="iconRect" presStyleLbl="node1" presStyleIdx="3" presStyleCnt="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691E4F4D-9FFB-49C6-8552-0DDE1081E95B}" type="pres">
      <dgm:prSet presAssocID="{8ECD7D4E-04AA-4668-A12F-26411C96F7F9}" presName="spaceRect" presStyleCnt="0"/>
      <dgm:spPr/>
    </dgm:pt>
    <dgm:pt modelId="{674E1083-5D43-436D-9527-BD3C232BCA30}" type="pres">
      <dgm:prSet presAssocID="{8ECD7D4E-04AA-4668-A12F-26411C96F7F9}" presName="parTx" presStyleLbl="revTx" presStyleIdx="3" presStyleCnt="5">
        <dgm:presLayoutVars>
          <dgm:chMax val="0"/>
          <dgm:chPref val="0"/>
        </dgm:presLayoutVars>
      </dgm:prSet>
      <dgm:spPr/>
    </dgm:pt>
    <dgm:pt modelId="{04342E7D-F2D7-4317-BCD9-E60582ABA409}" type="pres">
      <dgm:prSet presAssocID="{BFA9FDD0-E184-4D08-9194-A6A6E8876A65}" presName="sibTrans" presStyleCnt="0"/>
      <dgm:spPr/>
    </dgm:pt>
    <dgm:pt modelId="{9DB4E821-817F-4973-9793-C2726A4770C3}" type="pres">
      <dgm:prSet presAssocID="{498DA592-476D-497F-BDC7-0E815253924E}" presName="compNode" presStyleCnt="0"/>
      <dgm:spPr/>
    </dgm:pt>
    <dgm:pt modelId="{AAD8D91B-FF25-43BB-869B-C7F6DC9D4BEB}" type="pres">
      <dgm:prSet presAssocID="{498DA592-476D-497F-BDC7-0E815253924E}" presName="bgRect" presStyleLbl="bgShp" presStyleIdx="4" presStyleCnt="5"/>
      <dgm:spPr/>
    </dgm:pt>
    <dgm:pt modelId="{E1CFC3B8-AA45-4A01-B6CC-8F5B76106B8A}" type="pres">
      <dgm:prSet presAssocID="{498DA592-476D-497F-BDC7-0E815253924E}" presName="iconRect" presStyleLbl="node1" presStyleIdx="4" presStyleCnt="5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DD8E6D73-4530-46A9-972F-B329F1DFFB32}" type="pres">
      <dgm:prSet presAssocID="{498DA592-476D-497F-BDC7-0E815253924E}" presName="spaceRect" presStyleCnt="0"/>
      <dgm:spPr/>
    </dgm:pt>
    <dgm:pt modelId="{75DCEAE0-C482-4446-8C16-C27BA2DF2C6D}" type="pres">
      <dgm:prSet presAssocID="{498DA592-476D-497F-BDC7-0E815253924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3D6B415-CA87-4C22-A970-CA088453D264}" type="presOf" srcId="{498DA592-476D-497F-BDC7-0E815253924E}" destId="{75DCEAE0-C482-4446-8C16-C27BA2DF2C6D}" srcOrd="0" destOrd="0" presId="urn:microsoft.com/office/officeart/2018/2/layout/IconVerticalSolidList"/>
    <dgm:cxn modelId="{F4079C19-7D40-4055-88A3-E7AC894CADEE}" srcId="{463469AE-E5F6-455B-A109-040D4840C1C8}" destId="{0CB8AAED-DBBF-4C9A-AD76-7089194260F0}" srcOrd="2" destOrd="0" parTransId="{91E95C34-1253-427B-AA08-5EDEEE8D3152}" sibTransId="{63F54FD0-7C3F-481A-A24F-1CE78DA616C9}"/>
    <dgm:cxn modelId="{A553C71C-11AE-4295-9ED3-917558EFFD98}" type="presOf" srcId="{DA931BDE-195F-4F09-BAFA-08562AC45752}" destId="{102B0259-13BE-4A3F-96AF-08537F99B681}" srcOrd="0" destOrd="0" presId="urn:microsoft.com/office/officeart/2018/2/layout/IconVerticalSolidList"/>
    <dgm:cxn modelId="{8C757533-D448-45F1-951C-2FD854B4ED52}" srcId="{463469AE-E5F6-455B-A109-040D4840C1C8}" destId="{DA931BDE-195F-4F09-BAFA-08562AC45752}" srcOrd="0" destOrd="0" parTransId="{A171095B-F6D9-4750-8BFF-CB6F24F3F1ED}" sibTransId="{3730CC51-1B04-4FCB-BDB7-B9D1DF95856B}"/>
    <dgm:cxn modelId="{62B73C42-1574-44EB-BC21-4A138589876C}" type="presOf" srcId="{463469AE-E5F6-455B-A109-040D4840C1C8}" destId="{E7063387-01ED-4F40-BC91-19A868F5D27E}" srcOrd="0" destOrd="0" presId="urn:microsoft.com/office/officeart/2018/2/layout/IconVerticalSolidList"/>
    <dgm:cxn modelId="{E1AA2556-0B22-4AF3-AC28-5667615858EB}" srcId="{463469AE-E5F6-455B-A109-040D4840C1C8}" destId="{498DA592-476D-497F-BDC7-0E815253924E}" srcOrd="4" destOrd="0" parTransId="{7F22C75F-67E4-4D80-8CE0-1FBF8A653877}" sibTransId="{C00076AD-A2BA-4EC7-BDA9-8DB509C406C8}"/>
    <dgm:cxn modelId="{6ED96976-69D4-4D49-B14B-E98B1CA86D3B}" type="presOf" srcId="{8ECD7D4E-04AA-4668-A12F-26411C96F7F9}" destId="{674E1083-5D43-436D-9527-BD3C232BCA30}" srcOrd="0" destOrd="0" presId="urn:microsoft.com/office/officeart/2018/2/layout/IconVerticalSolidList"/>
    <dgm:cxn modelId="{24679FA1-844E-4A5B-8C52-0E530392FA27}" srcId="{463469AE-E5F6-455B-A109-040D4840C1C8}" destId="{8ECD7D4E-04AA-4668-A12F-26411C96F7F9}" srcOrd="3" destOrd="0" parTransId="{421AD8C2-DE11-469C-8E98-9C211965F17D}" sibTransId="{BFA9FDD0-E184-4D08-9194-A6A6E8876A65}"/>
    <dgm:cxn modelId="{1C4B45A8-0EE4-4BBD-96DB-E8F67CD01819}" srcId="{463469AE-E5F6-455B-A109-040D4840C1C8}" destId="{A50FA441-DEC4-476F-BA0A-5CE3497FAD0F}" srcOrd="1" destOrd="0" parTransId="{78E5043C-73B6-4136-8D18-0B014515855A}" sibTransId="{4C840C53-7C8D-4106-91FA-DC6AB147046B}"/>
    <dgm:cxn modelId="{A03FBFA9-CB79-4858-A73F-937CAD347C05}" type="presOf" srcId="{0CB8AAED-DBBF-4C9A-AD76-7089194260F0}" destId="{5AA718EE-0DEE-4580-960C-250945AEBA44}" srcOrd="0" destOrd="0" presId="urn:microsoft.com/office/officeart/2018/2/layout/IconVerticalSolidList"/>
    <dgm:cxn modelId="{FDB852CA-4F37-4D48-BC30-ED6DB3064BAB}" type="presOf" srcId="{A50FA441-DEC4-476F-BA0A-5CE3497FAD0F}" destId="{6C92E678-9DE5-417B-867D-BCE9B8A5DCAF}" srcOrd="0" destOrd="0" presId="urn:microsoft.com/office/officeart/2018/2/layout/IconVerticalSolidList"/>
    <dgm:cxn modelId="{998E0CB9-2ED9-4E4A-92B1-BE3BFEBEC2E0}" type="presParOf" srcId="{E7063387-01ED-4F40-BC91-19A868F5D27E}" destId="{A108E182-D254-4D8D-A280-6BE5F0D59760}" srcOrd="0" destOrd="0" presId="urn:microsoft.com/office/officeart/2018/2/layout/IconVerticalSolidList"/>
    <dgm:cxn modelId="{7F043747-60AC-4E18-AFBF-1BD798AAB310}" type="presParOf" srcId="{A108E182-D254-4D8D-A280-6BE5F0D59760}" destId="{2F5AA857-1DBB-48B9-94D3-F3250EAA26C9}" srcOrd="0" destOrd="0" presId="urn:microsoft.com/office/officeart/2018/2/layout/IconVerticalSolidList"/>
    <dgm:cxn modelId="{FCFB07FE-CCE0-42C1-A4AF-91F4AF949266}" type="presParOf" srcId="{A108E182-D254-4D8D-A280-6BE5F0D59760}" destId="{62AF81AD-9743-48CB-A1FD-8F0C64B3961F}" srcOrd="1" destOrd="0" presId="urn:microsoft.com/office/officeart/2018/2/layout/IconVerticalSolidList"/>
    <dgm:cxn modelId="{01225CB3-6C98-4432-B4BB-EEAF57B7A9E9}" type="presParOf" srcId="{A108E182-D254-4D8D-A280-6BE5F0D59760}" destId="{B2EB6FB9-ED27-4384-9603-45C8EE2BC9B6}" srcOrd="2" destOrd="0" presId="urn:microsoft.com/office/officeart/2018/2/layout/IconVerticalSolidList"/>
    <dgm:cxn modelId="{25E8AF1C-94F1-432B-93BA-C44B625A7A5B}" type="presParOf" srcId="{A108E182-D254-4D8D-A280-6BE5F0D59760}" destId="{102B0259-13BE-4A3F-96AF-08537F99B681}" srcOrd="3" destOrd="0" presId="urn:microsoft.com/office/officeart/2018/2/layout/IconVerticalSolidList"/>
    <dgm:cxn modelId="{358C3E62-9107-4EB5-AFBC-5B0253107D9A}" type="presParOf" srcId="{E7063387-01ED-4F40-BC91-19A868F5D27E}" destId="{01FA926F-C4E3-41C0-B0E2-1A40E6C4DDD3}" srcOrd="1" destOrd="0" presId="urn:microsoft.com/office/officeart/2018/2/layout/IconVerticalSolidList"/>
    <dgm:cxn modelId="{E362104A-9EC8-4DC4-A0CD-92CE809E6A35}" type="presParOf" srcId="{E7063387-01ED-4F40-BC91-19A868F5D27E}" destId="{D82BB7C3-3BD5-4C83-9472-4B6D7C43B8FF}" srcOrd="2" destOrd="0" presId="urn:microsoft.com/office/officeart/2018/2/layout/IconVerticalSolidList"/>
    <dgm:cxn modelId="{BA0FFF90-F464-4DB0-89C7-C183E73987BA}" type="presParOf" srcId="{D82BB7C3-3BD5-4C83-9472-4B6D7C43B8FF}" destId="{113E51A7-190B-4C38-B2B2-AC39EC1FB1CD}" srcOrd="0" destOrd="0" presId="urn:microsoft.com/office/officeart/2018/2/layout/IconVerticalSolidList"/>
    <dgm:cxn modelId="{E8DE9888-5068-4805-B68B-96E51973FAE0}" type="presParOf" srcId="{D82BB7C3-3BD5-4C83-9472-4B6D7C43B8FF}" destId="{6DBCD445-1C55-4E66-B5F1-C7922883DAA1}" srcOrd="1" destOrd="0" presId="urn:microsoft.com/office/officeart/2018/2/layout/IconVerticalSolidList"/>
    <dgm:cxn modelId="{989B0A57-1898-4EF1-AF2F-5CF70D83971E}" type="presParOf" srcId="{D82BB7C3-3BD5-4C83-9472-4B6D7C43B8FF}" destId="{5D065518-5195-437A-B1C3-CDAC1F522DEC}" srcOrd="2" destOrd="0" presId="urn:microsoft.com/office/officeart/2018/2/layout/IconVerticalSolidList"/>
    <dgm:cxn modelId="{9E3C0351-552C-474F-873E-4789EB34072B}" type="presParOf" srcId="{D82BB7C3-3BD5-4C83-9472-4B6D7C43B8FF}" destId="{6C92E678-9DE5-417B-867D-BCE9B8A5DCAF}" srcOrd="3" destOrd="0" presId="urn:microsoft.com/office/officeart/2018/2/layout/IconVerticalSolidList"/>
    <dgm:cxn modelId="{B008F5D6-C68F-4980-A429-0120ED4E13D1}" type="presParOf" srcId="{E7063387-01ED-4F40-BC91-19A868F5D27E}" destId="{3B51D06A-8D8F-4762-91A0-C5130C721E07}" srcOrd="3" destOrd="0" presId="urn:microsoft.com/office/officeart/2018/2/layout/IconVerticalSolidList"/>
    <dgm:cxn modelId="{4867108F-63A4-4C7B-8CFD-4CAE8DDE2BC1}" type="presParOf" srcId="{E7063387-01ED-4F40-BC91-19A868F5D27E}" destId="{23E07197-1E17-4AF3-8D75-6F0BD0D4A43E}" srcOrd="4" destOrd="0" presId="urn:microsoft.com/office/officeart/2018/2/layout/IconVerticalSolidList"/>
    <dgm:cxn modelId="{FC5B885F-94C1-46F4-ABAC-55B52126ABB4}" type="presParOf" srcId="{23E07197-1E17-4AF3-8D75-6F0BD0D4A43E}" destId="{61F87EEF-8D0D-41CD-8D2A-DC98901E3405}" srcOrd="0" destOrd="0" presId="urn:microsoft.com/office/officeart/2018/2/layout/IconVerticalSolidList"/>
    <dgm:cxn modelId="{53A61755-A892-401C-85DC-3B632913358B}" type="presParOf" srcId="{23E07197-1E17-4AF3-8D75-6F0BD0D4A43E}" destId="{3194FA60-F49E-4AE1-B46A-68586D87BA0B}" srcOrd="1" destOrd="0" presId="urn:microsoft.com/office/officeart/2018/2/layout/IconVerticalSolidList"/>
    <dgm:cxn modelId="{A2BD1C5E-0ED9-498F-B143-EBDC1F580174}" type="presParOf" srcId="{23E07197-1E17-4AF3-8D75-6F0BD0D4A43E}" destId="{E766D9D7-7335-45C5-A9EE-2FAF363BA4AF}" srcOrd="2" destOrd="0" presId="urn:microsoft.com/office/officeart/2018/2/layout/IconVerticalSolidList"/>
    <dgm:cxn modelId="{69B8BE73-4B96-469C-96AE-8D5D5D73C386}" type="presParOf" srcId="{23E07197-1E17-4AF3-8D75-6F0BD0D4A43E}" destId="{5AA718EE-0DEE-4580-960C-250945AEBA44}" srcOrd="3" destOrd="0" presId="urn:microsoft.com/office/officeart/2018/2/layout/IconVerticalSolidList"/>
    <dgm:cxn modelId="{AEB17CDC-679A-4D4D-8AF0-31CB49AB5014}" type="presParOf" srcId="{E7063387-01ED-4F40-BC91-19A868F5D27E}" destId="{FFC9123A-BC9D-4A2A-A0AE-2D67CAD80A22}" srcOrd="5" destOrd="0" presId="urn:microsoft.com/office/officeart/2018/2/layout/IconVerticalSolidList"/>
    <dgm:cxn modelId="{3AA8D525-B19E-4C73-9AB3-28F825E281C5}" type="presParOf" srcId="{E7063387-01ED-4F40-BC91-19A868F5D27E}" destId="{5CCB4DAF-ECF4-43FA-BE12-F56DFF4E6009}" srcOrd="6" destOrd="0" presId="urn:microsoft.com/office/officeart/2018/2/layout/IconVerticalSolidList"/>
    <dgm:cxn modelId="{9F5B3655-6D63-4ECE-9298-D39522F94F78}" type="presParOf" srcId="{5CCB4DAF-ECF4-43FA-BE12-F56DFF4E6009}" destId="{9E71FDC2-DF5D-4ED7-A163-853AA589BBE6}" srcOrd="0" destOrd="0" presId="urn:microsoft.com/office/officeart/2018/2/layout/IconVerticalSolidList"/>
    <dgm:cxn modelId="{31C50455-8650-4B8A-B90E-3DF0122D6E56}" type="presParOf" srcId="{5CCB4DAF-ECF4-43FA-BE12-F56DFF4E6009}" destId="{B335BF9D-26EB-4720-B5F4-F2C00D7AC7E5}" srcOrd="1" destOrd="0" presId="urn:microsoft.com/office/officeart/2018/2/layout/IconVerticalSolidList"/>
    <dgm:cxn modelId="{15370FFF-177C-47B5-96A7-317F31166426}" type="presParOf" srcId="{5CCB4DAF-ECF4-43FA-BE12-F56DFF4E6009}" destId="{691E4F4D-9FFB-49C6-8552-0DDE1081E95B}" srcOrd="2" destOrd="0" presId="urn:microsoft.com/office/officeart/2018/2/layout/IconVerticalSolidList"/>
    <dgm:cxn modelId="{00C88BCB-A714-41F2-B579-98C58E2E79A7}" type="presParOf" srcId="{5CCB4DAF-ECF4-43FA-BE12-F56DFF4E6009}" destId="{674E1083-5D43-436D-9527-BD3C232BCA30}" srcOrd="3" destOrd="0" presId="urn:microsoft.com/office/officeart/2018/2/layout/IconVerticalSolidList"/>
    <dgm:cxn modelId="{72306B1D-8B03-49D8-B1FD-1D8988004F2D}" type="presParOf" srcId="{E7063387-01ED-4F40-BC91-19A868F5D27E}" destId="{04342E7D-F2D7-4317-BCD9-E60582ABA409}" srcOrd="7" destOrd="0" presId="urn:microsoft.com/office/officeart/2018/2/layout/IconVerticalSolidList"/>
    <dgm:cxn modelId="{19061260-3996-4E38-A9B8-43C410451586}" type="presParOf" srcId="{E7063387-01ED-4F40-BC91-19A868F5D27E}" destId="{9DB4E821-817F-4973-9793-C2726A4770C3}" srcOrd="8" destOrd="0" presId="urn:microsoft.com/office/officeart/2018/2/layout/IconVerticalSolidList"/>
    <dgm:cxn modelId="{41F86949-F992-40EE-A150-3E2BBDD624FB}" type="presParOf" srcId="{9DB4E821-817F-4973-9793-C2726A4770C3}" destId="{AAD8D91B-FF25-43BB-869B-C7F6DC9D4BEB}" srcOrd="0" destOrd="0" presId="urn:microsoft.com/office/officeart/2018/2/layout/IconVerticalSolidList"/>
    <dgm:cxn modelId="{B2ACA497-0B65-4B33-831A-59998E8A0C23}" type="presParOf" srcId="{9DB4E821-817F-4973-9793-C2726A4770C3}" destId="{E1CFC3B8-AA45-4A01-B6CC-8F5B76106B8A}" srcOrd="1" destOrd="0" presId="urn:microsoft.com/office/officeart/2018/2/layout/IconVerticalSolidList"/>
    <dgm:cxn modelId="{6ECC25F0-B782-4FAC-B52F-F884E7A6AA77}" type="presParOf" srcId="{9DB4E821-817F-4973-9793-C2726A4770C3}" destId="{DD8E6D73-4530-46A9-972F-B329F1DFFB32}" srcOrd="2" destOrd="0" presId="urn:microsoft.com/office/officeart/2018/2/layout/IconVerticalSolidList"/>
    <dgm:cxn modelId="{9E674194-8B90-466B-8B58-18A127B4CB30}" type="presParOf" srcId="{9DB4E821-817F-4973-9793-C2726A4770C3}" destId="{75DCEAE0-C482-4446-8C16-C27BA2DF2C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75CD2-FC59-41F3-BC4E-B05432129EF8}">
      <dsp:nvSpPr>
        <dsp:cNvPr id="0" name=""/>
        <dsp:cNvSpPr/>
      </dsp:nvSpPr>
      <dsp:spPr>
        <a:xfrm>
          <a:off x="8128" y="0"/>
          <a:ext cx="1332033" cy="1332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19AD7D-0069-4DB5-8431-6D1D4A4D7ABB}">
      <dsp:nvSpPr>
        <dsp:cNvPr id="0" name=""/>
        <dsp:cNvSpPr/>
      </dsp:nvSpPr>
      <dsp:spPr>
        <a:xfrm>
          <a:off x="8128" y="1450127"/>
          <a:ext cx="3805811" cy="57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900" kern="1200" dirty="0">
              <a:latin typeface="Arial" panose="020B0604020202020204" pitchFamily="34" charset="0"/>
              <a:cs typeface="Arial" panose="020B0604020202020204" pitchFamily="34" charset="0"/>
            </a:rPr>
            <a:t>Having a </a:t>
          </a:r>
          <a:r>
            <a:rPr lang="en-GB" sz="1900" b="1" kern="1200" dirty="0">
              <a:latin typeface="Arial" panose="020B0604020202020204" pitchFamily="34" charset="0"/>
              <a:cs typeface="Arial" panose="020B0604020202020204" pitchFamily="34" charset="0"/>
            </a:rPr>
            <a:t>sense of purpose </a:t>
          </a:r>
          <a:r>
            <a:rPr lang="en-GB" sz="1900" kern="1200" dirty="0">
              <a:latin typeface="Arial" panose="020B0604020202020204" pitchFamily="34" charset="0"/>
              <a:cs typeface="Arial" panose="020B0604020202020204" pitchFamily="34" charset="0"/>
            </a:rPr>
            <a:t>was important – social glue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28" y="1450127"/>
        <a:ext cx="3805811" cy="570871"/>
      </dsp:txXfrm>
    </dsp:sp>
    <dsp:sp modelId="{461940E4-FA05-4D12-8200-95B9EB2D59BA}">
      <dsp:nvSpPr>
        <dsp:cNvPr id="0" name=""/>
        <dsp:cNvSpPr/>
      </dsp:nvSpPr>
      <dsp:spPr>
        <a:xfrm>
          <a:off x="8128" y="2075927"/>
          <a:ext cx="3805811" cy="670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BEC27-1596-48CD-9C02-E7ECC6AC4446}">
      <dsp:nvSpPr>
        <dsp:cNvPr id="0" name=""/>
        <dsp:cNvSpPr/>
      </dsp:nvSpPr>
      <dsp:spPr>
        <a:xfrm>
          <a:off x="4479955" y="0"/>
          <a:ext cx="1332033" cy="1332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47EA07-AD2C-4A8A-AE85-8A4199DE73FD}">
      <dsp:nvSpPr>
        <dsp:cNvPr id="0" name=""/>
        <dsp:cNvSpPr/>
      </dsp:nvSpPr>
      <dsp:spPr>
        <a:xfrm>
          <a:off x="4479955" y="1450127"/>
          <a:ext cx="3805811" cy="57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900" kern="1200" dirty="0">
              <a:latin typeface="Arial" panose="020B0604020202020204" pitchFamily="34" charset="0"/>
              <a:cs typeface="Arial" panose="020B0604020202020204" pitchFamily="34" charset="0"/>
            </a:rPr>
            <a:t>You need the </a:t>
          </a:r>
          <a:r>
            <a:rPr lang="en-GB" sz="1900" b="1" kern="1200" dirty="0">
              <a:latin typeface="Arial" panose="020B0604020202020204" pitchFamily="34" charset="0"/>
              <a:cs typeface="Arial" panose="020B0604020202020204" pitchFamily="34" charset="0"/>
            </a:rPr>
            <a:t>right residents </a:t>
          </a:r>
          <a:r>
            <a:rPr lang="en-GB" sz="1900" kern="1200" dirty="0">
              <a:latin typeface="Arial" panose="020B0604020202020204" pitchFamily="34" charset="0"/>
              <a:cs typeface="Arial" panose="020B0604020202020204" pitchFamily="34" charset="0"/>
            </a:rPr>
            <a:t>to make it work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9955" y="1450127"/>
        <a:ext cx="3805811" cy="570871"/>
      </dsp:txXfrm>
    </dsp:sp>
    <dsp:sp modelId="{72A3872A-3731-4617-AEA8-74A2ADA9C169}">
      <dsp:nvSpPr>
        <dsp:cNvPr id="0" name=""/>
        <dsp:cNvSpPr/>
      </dsp:nvSpPr>
      <dsp:spPr>
        <a:xfrm>
          <a:off x="4479955" y="2075927"/>
          <a:ext cx="3805811" cy="670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AA857-1DBB-48B9-94D3-F3250EAA26C9}">
      <dsp:nvSpPr>
        <dsp:cNvPr id="0" name=""/>
        <dsp:cNvSpPr/>
      </dsp:nvSpPr>
      <dsp:spPr>
        <a:xfrm>
          <a:off x="0" y="5260"/>
          <a:ext cx="4885203" cy="9253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F81AD-9743-48CB-A1FD-8F0C64B3961F}">
      <dsp:nvSpPr>
        <dsp:cNvPr id="0" name=""/>
        <dsp:cNvSpPr/>
      </dsp:nvSpPr>
      <dsp:spPr>
        <a:xfrm>
          <a:off x="279927" y="213470"/>
          <a:ext cx="509457" cy="5089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2B0259-13BE-4A3F-96AF-08537F99B681}">
      <dsp:nvSpPr>
        <dsp:cNvPr id="0" name=""/>
        <dsp:cNvSpPr/>
      </dsp:nvSpPr>
      <dsp:spPr>
        <a:xfrm>
          <a:off x="1069312" y="5260"/>
          <a:ext cx="3323358" cy="98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53" tIns="104153" rIns="104153" bIns="10415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You can contact me via the following methods:</a:t>
          </a:r>
          <a:endParaRPr lang="en-US" sz="1400" kern="1200"/>
        </a:p>
      </dsp:txBody>
      <dsp:txXfrm>
        <a:off x="1069312" y="5260"/>
        <a:ext cx="3323358" cy="984121"/>
      </dsp:txXfrm>
    </dsp:sp>
    <dsp:sp modelId="{113E51A7-190B-4C38-B2B2-AC39EC1FB1CD}">
      <dsp:nvSpPr>
        <dsp:cNvPr id="0" name=""/>
        <dsp:cNvSpPr/>
      </dsp:nvSpPr>
      <dsp:spPr>
        <a:xfrm>
          <a:off x="0" y="1227956"/>
          <a:ext cx="4885203" cy="9253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BCD445-1C55-4E66-B5F1-C7922883DAA1}">
      <dsp:nvSpPr>
        <dsp:cNvPr id="0" name=""/>
        <dsp:cNvSpPr/>
      </dsp:nvSpPr>
      <dsp:spPr>
        <a:xfrm>
          <a:off x="279927" y="1436167"/>
          <a:ext cx="509457" cy="5089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92E678-9DE5-417B-867D-BCE9B8A5DCAF}">
      <dsp:nvSpPr>
        <dsp:cNvPr id="0" name=""/>
        <dsp:cNvSpPr/>
      </dsp:nvSpPr>
      <dsp:spPr>
        <a:xfrm>
          <a:off x="1069312" y="1227956"/>
          <a:ext cx="3323358" cy="98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53" tIns="104153" rIns="104153" bIns="10415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Blog: </a:t>
          </a:r>
          <a:r>
            <a:rPr lang="en-GB" sz="1400" u="sng" kern="1200">
              <a:hlinkClick xmlns:r="http://schemas.openxmlformats.org/officeDocument/2006/relationships" r:id="rId5"/>
            </a:rPr>
            <a:t>www.intergenerationalhousingblog.wordpress.com</a:t>
          </a:r>
          <a:endParaRPr lang="en-US" sz="1400" kern="1200"/>
        </a:p>
      </dsp:txBody>
      <dsp:txXfrm>
        <a:off x="1069312" y="1227956"/>
        <a:ext cx="3323358" cy="984121"/>
      </dsp:txXfrm>
    </dsp:sp>
    <dsp:sp modelId="{61F87EEF-8D0D-41CD-8D2A-DC98901E3405}">
      <dsp:nvSpPr>
        <dsp:cNvPr id="0" name=""/>
        <dsp:cNvSpPr/>
      </dsp:nvSpPr>
      <dsp:spPr>
        <a:xfrm>
          <a:off x="0" y="2450652"/>
          <a:ext cx="4885203" cy="9253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94FA60-F49E-4AE1-B46A-68586D87BA0B}">
      <dsp:nvSpPr>
        <dsp:cNvPr id="0" name=""/>
        <dsp:cNvSpPr/>
      </dsp:nvSpPr>
      <dsp:spPr>
        <a:xfrm>
          <a:off x="279927" y="2658863"/>
          <a:ext cx="509457" cy="50895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A718EE-0DEE-4580-960C-250945AEBA44}">
      <dsp:nvSpPr>
        <dsp:cNvPr id="0" name=""/>
        <dsp:cNvSpPr/>
      </dsp:nvSpPr>
      <dsp:spPr>
        <a:xfrm>
          <a:off x="1069312" y="2450652"/>
          <a:ext cx="3323358" cy="98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53" tIns="104153" rIns="104153" bIns="10415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Twitter: </a:t>
          </a:r>
          <a:r>
            <a:rPr lang="en-GB" sz="1400" u="sng" kern="1200">
              <a:hlinkClick xmlns:r="http://schemas.openxmlformats.org/officeDocument/2006/relationships" r:id="rId8"/>
            </a:rPr>
            <a:t>@intergenhousing</a:t>
          </a:r>
          <a:endParaRPr lang="en-US" sz="1400" kern="1200"/>
        </a:p>
      </dsp:txBody>
      <dsp:txXfrm>
        <a:off x="1069312" y="2450652"/>
        <a:ext cx="3323358" cy="984121"/>
      </dsp:txXfrm>
    </dsp:sp>
    <dsp:sp modelId="{9E71FDC2-DF5D-4ED7-A163-853AA589BBE6}">
      <dsp:nvSpPr>
        <dsp:cNvPr id="0" name=""/>
        <dsp:cNvSpPr/>
      </dsp:nvSpPr>
      <dsp:spPr>
        <a:xfrm>
          <a:off x="0" y="3673348"/>
          <a:ext cx="4885203" cy="9253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35BF9D-26EB-4720-B5F4-F2C00D7AC7E5}">
      <dsp:nvSpPr>
        <dsp:cNvPr id="0" name=""/>
        <dsp:cNvSpPr/>
      </dsp:nvSpPr>
      <dsp:spPr>
        <a:xfrm>
          <a:off x="279927" y="3881559"/>
          <a:ext cx="509457" cy="5089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4E1083-5D43-436D-9527-BD3C232BCA30}">
      <dsp:nvSpPr>
        <dsp:cNvPr id="0" name=""/>
        <dsp:cNvSpPr/>
      </dsp:nvSpPr>
      <dsp:spPr>
        <a:xfrm>
          <a:off x="1069312" y="3673348"/>
          <a:ext cx="3323358" cy="98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53" tIns="104153" rIns="104153" bIns="10415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More about me: </a:t>
          </a:r>
          <a:r>
            <a:rPr lang="en-GB" sz="1400" u="sng" kern="1200">
              <a:hlinkClick xmlns:r="http://schemas.openxmlformats.org/officeDocument/2006/relationships" r:id="rId11"/>
            </a:rPr>
            <a:t>https://uk.linkedin.com/in/dr-emma-garland-40872028</a:t>
          </a:r>
          <a:r>
            <a:rPr lang="en-GB" sz="1400" kern="1200"/>
            <a:t> </a:t>
          </a:r>
          <a:endParaRPr lang="en-US" sz="1400" kern="1200"/>
        </a:p>
      </dsp:txBody>
      <dsp:txXfrm>
        <a:off x="1069312" y="3673348"/>
        <a:ext cx="3323358" cy="984121"/>
      </dsp:txXfrm>
    </dsp:sp>
    <dsp:sp modelId="{AAD8D91B-FF25-43BB-869B-C7F6DC9D4BEB}">
      <dsp:nvSpPr>
        <dsp:cNvPr id="0" name=""/>
        <dsp:cNvSpPr/>
      </dsp:nvSpPr>
      <dsp:spPr>
        <a:xfrm>
          <a:off x="0" y="4896044"/>
          <a:ext cx="4885203" cy="9253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CFC3B8-AA45-4A01-B6CC-8F5B76106B8A}">
      <dsp:nvSpPr>
        <dsp:cNvPr id="0" name=""/>
        <dsp:cNvSpPr/>
      </dsp:nvSpPr>
      <dsp:spPr>
        <a:xfrm>
          <a:off x="279927" y="5104255"/>
          <a:ext cx="509457" cy="508959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DCEAE0-C482-4446-8C16-C27BA2DF2C6D}">
      <dsp:nvSpPr>
        <dsp:cNvPr id="0" name=""/>
        <dsp:cNvSpPr/>
      </dsp:nvSpPr>
      <dsp:spPr>
        <a:xfrm>
          <a:off x="1069312" y="4896044"/>
          <a:ext cx="3323358" cy="98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53" tIns="104153" rIns="104153" bIns="10415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Report available: </a:t>
          </a:r>
          <a:r>
            <a:rPr lang="en-GB" sz="1400" kern="1200">
              <a:hlinkClick xmlns:r="http://schemas.openxmlformats.org/officeDocument/2006/relationships" r:id="rId14"/>
            </a:rPr>
            <a:t>https://www.wcmt.org.uk/users/emmagarland2016</a:t>
          </a:r>
          <a:r>
            <a:rPr lang="en-GB" sz="1400" kern="1200"/>
            <a:t> </a:t>
          </a:r>
          <a:endParaRPr lang="en-US" sz="1400" kern="1200"/>
        </a:p>
      </dsp:txBody>
      <dsp:txXfrm>
        <a:off x="1069312" y="4896044"/>
        <a:ext cx="3323358" cy="984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5F304-6705-4DEF-8E36-1FB41BDA9475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5A255-2682-4434-98D3-891A1DEA9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19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One purpose built and one converted from old Air Force base</a:t>
            </a:r>
          </a:p>
          <a:p>
            <a:pPr>
              <a:spcAft>
                <a:spcPts val="600"/>
              </a:spcAft>
            </a:pPr>
            <a:r>
              <a:rPr lang="en-GB" dirty="0"/>
              <a:t>Residents get their own homes of various sizes</a:t>
            </a:r>
          </a:p>
          <a:p>
            <a:pPr>
              <a:spcAft>
                <a:spcPts val="600"/>
              </a:spcAft>
            </a:pPr>
            <a:r>
              <a:rPr lang="en-GB" dirty="0"/>
              <a:t>Village-like feel</a:t>
            </a:r>
          </a:p>
          <a:p>
            <a:pPr>
              <a:spcAft>
                <a:spcPts val="600"/>
              </a:spcAft>
            </a:pPr>
            <a:r>
              <a:rPr lang="en-GB" dirty="0"/>
              <a:t>Unfenced and plenty of open spaces</a:t>
            </a:r>
          </a:p>
          <a:p>
            <a:r>
              <a:rPr lang="en-GB" dirty="0"/>
              <a:t>Many shared spaces:</a:t>
            </a:r>
          </a:p>
          <a:p>
            <a:pPr lvl="1"/>
            <a:r>
              <a:rPr lang="en-GB" dirty="0"/>
              <a:t>Community centre</a:t>
            </a:r>
          </a:p>
          <a:p>
            <a:pPr lvl="1"/>
            <a:r>
              <a:rPr lang="en-GB" dirty="0"/>
              <a:t>Children's library</a:t>
            </a:r>
          </a:p>
          <a:p>
            <a:pPr lvl="1"/>
            <a:r>
              <a:rPr lang="en-GB" dirty="0"/>
              <a:t>Computer room</a:t>
            </a:r>
          </a:p>
          <a:p>
            <a:pPr lvl="1"/>
            <a:r>
              <a:rPr lang="en-GB" dirty="0"/>
              <a:t>Rooms for individual tutoring</a:t>
            </a:r>
          </a:p>
          <a:p>
            <a:pPr lvl="1"/>
            <a:r>
              <a:rPr lang="en-GB" dirty="0"/>
              <a:t>Kitchen</a:t>
            </a:r>
          </a:p>
          <a:p>
            <a:pPr lvl="1"/>
            <a:r>
              <a:rPr lang="en-GB" dirty="0"/>
              <a:t>Playroom</a:t>
            </a:r>
          </a:p>
          <a:p>
            <a:pPr lvl="1"/>
            <a:r>
              <a:rPr lang="en-GB" dirty="0"/>
              <a:t>Open spaces</a:t>
            </a:r>
          </a:p>
          <a:p>
            <a:pPr lvl="1"/>
            <a:r>
              <a:rPr lang="en-GB" dirty="0"/>
              <a:t>Playground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5A255-2682-4434-98D3-891A1DEA95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29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600"/>
              </a:spcAf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There is usually an upper age limit, both for grandparents and children</a:t>
            </a:r>
          </a:p>
          <a:p>
            <a:pPr lvl="1">
              <a:spcAft>
                <a:spcPts val="600"/>
              </a:spcAf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Grandparents must have a legally sanctioned care relationship with each child</a:t>
            </a:r>
          </a:p>
          <a:p>
            <a:pPr lvl="1">
              <a:spcAft>
                <a:spcPts val="600"/>
              </a:spcAf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Grandparents must be on a low income</a:t>
            </a:r>
          </a:p>
          <a:p>
            <a:pPr lvl="1">
              <a:spcAft>
                <a:spcPts val="600"/>
              </a:spcAf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Grandparents must understand the concept of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grandfamily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housing and that alternative accommodation will be needed once the children ‘age-out’ (i.e. become adults)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5A255-2682-4434-98D3-891A1DEA95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52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Activities, events and programs are mainly organised by staff, but are based on what residents say they need or would like</a:t>
            </a:r>
          </a:p>
          <a:p>
            <a:pPr>
              <a:spcAft>
                <a:spcPts val="600"/>
              </a:spcAft>
            </a:pPr>
            <a:r>
              <a:rPr lang="en-GB" dirty="0"/>
              <a:t>Some are aimed at just one age group, whereas others aim to bring all the community together, such as gardening programs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5A255-2682-4434-98D3-891A1DEA959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26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jaziah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5A255-2682-4434-98D3-891A1DEA959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30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Careful selection of residents based on their motivation for wanting to live there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Often in conjunction with people already living there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Sometimes preference given to people with particular qualifications and/or experience, e.g. in education, community or social work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Stringent pre-tenancy checks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Clear on ground rules or expectations at an early stage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Trial visits enable both parties to check they are the right fit.</a:t>
            </a:r>
          </a:p>
          <a:p>
            <a:pPr lvl="0">
              <a:spcAft>
                <a:spcPts val="12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Important that activities and programs / life there is resident led but…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Need staff to help facilitate relationship building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Consider commitment and motivation of staff</a:t>
            </a:r>
          </a:p>
          <a:p>
            <a:pPr lvl="0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anose="020B0604020202020204" pitchFamily="34" charset="0"/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Plan for community aging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anose="020B0604020202020204" pitchFamily="34" charset="0"/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Plan for transition arrangements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5A255-2682-4434-98D3-891A1DEA959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61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GB Bubble Stock Formations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0" t="14687" b="21038"/>
          <a:stretch/>
        </p:blipFill>
        <p:spPr>
          <a:xfrm>
            <a:off x="0" y="0"/>
            <a:ext cx="738114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122" y="202120"/>
            <a:ext cx="5241404" cy="576619"/>
          </a:xfrm>
        </p:spPr>
        <p:txBody>
          <a:bodyPr anchor="t">
            <a:normAutofit/>
          </a:bodyPr>
          <a:lstStyle>
            <a:lvl1pPr algn="r">
              <a:defRPr sz="2800" b="1" i="0">
                <a:solidFill>
                  <a:schemeClr val="tx1"/>
                </a:solidFill>
                <a:latin typeface="Signika Bold"/>
                <a:cs typeface="Signika Bold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122" y="806893"/>
            <a:ext cx="5241403" cy="1149225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Signika Semibold"/>
                <a:cs typeface="Signika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7229" y="3968520"/>
            <a:ext cx="2387830" cy="238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6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1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algn="l">
              <a:defRPr sz="2800" b="1" i="0">
                <a:latin typeface="Signika Bold"/>
                <a:cs typeface="Signika Bold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="0" i="0">
                <a:latin typeface="Signika"/>
                <a:cs typeface="Signika"/>
              </a:defRPr>
            </a:lvl1pPr>
            <a:lvl2pPr>
              <a:defRPr sz="1800" b="0" i="0">
                <a:latin typeface="Signika"/>
                <a:cs typeface="Signika"/>
              </a:defRPr>
            </a:lvl2pPr>
            <a:lvl3pPr>
              <a:defRPr sz="1600" b="0" i="0">
                <a:latin typeface="Signika"/>
                <a:cs typeface="Signika"/>
              </a:defRPr>
            </a:lvl3pPr>
            <a:lvl4pPr>
              <a:defRPr sz="1600" b="0" i="0">
                <a:latin typeface="Signika"/>
                <a:cs typeface="Signika"/>
              </a:defRPr>
            </a:lvl4pPr>
            <a:lvl5pPr>
              <a:defRPr sz="1600" b="0" i="0">
                <a:latin typeface="Signika"/>
                <a:cs typeface="Signika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9207" y="5218339"/>
            <a:ext cx="1321707" cy="132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2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GB Bubble Stock Formations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4" t="4444" r="19577" b="14418"/>
          <a:stretch/>
        </p:blipFill>
        <p:spPr>
          <a:xfrm rot="5400000">
            <a:off x="2194353" y="-2194353"/>
            <a:ext cx="3873503" cy="8262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528118"/>
            <a:ext cx="6905311" cy="564243"/>
          </a:xfrm>
        </p:spPr>
        <p:txBody>
          <a:bodyPr anchor="b">
            <a:normAutofit/>
          </a:bodyPr>
          <a:lstStyle>
            <a:lvl1pPr algn="l">
              <a:defRPr sz="2800" b="1" i="0" cap="none">
                <a:latin typeface="Signika Bold"/>
                <a:cs typeface="Signika Bold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102574"/>
            <a:ext cx="6905311" cy="492120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rgbClr val="313131"/>
                </a:solidFill>
                <a:latin typeface="Signika Semibold"/>
                <a:cs typeface="Signika Semibold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360136"/>
            <a:ext cx="2133600" cy="365125"/>
          </a:xfrm>
        </p:spPr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36013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360136"/>
            <a:ext cx="2133600" cy="365125"/>
          </a:xfrm>
        </p:spPr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9207" y="5218339"/>
            <a:ext cx="1321707" cy="132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5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1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5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9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6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0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0881-9153-8345-A6CC-9B84911046E4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6D852-4338-DB4E-9583-B630D92F1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9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.uk/url?sa=i&amp;rct=j&amp;q=&amp;esrc=s&amp;source=images&amp;cd=&amp;cad=rja&amp;uact=8&amp;ved=0ahUKEwjnocn9jfDSAhWkJsAKHcAYCz8QjRwIBw&amp;url=http://furry-tales.org.uk/winston-churchill-memorial-trust-2015-fellowship/&amp;psig=AFQjCNHyb9b3548SgpFwUYD2Ixth45di0w&amp;ust=1490478161619175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T14K88bzTAhVMIcAKHSy4DkgQjRwIBw&amp;url=http://landonbonebaker.com/housing/senior/village-apartments-grandfamily-housing/&amp;psig=AFQjCNHsEsR4nTfAJA1n71Yvu2XWXn2VOg&amp;ust=1493116207125830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://www.wsfssh.org/wsfssh/wp-content/uploads/2012/01/pss_grandparent.jpg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.uk/url?sa=i&amp;rct=j&amp;q=&amp;esrc=s&amp;source=images&amp;cd=&amp;cad=rja&amp;uact=8&amp;ved=0ahUKEwjnocn9jfDSAhWkJsAKHcAYCz8QjRwIBw&amp;url=http://furry-tales.org.uk/winston-churchill-memorial-trust-2015-fellowship/&amp;psig=AFQjCNHyb9b3548SgpFwUYD2Ixth45di0w&amp;ust=1490478161619175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cmt.org.uk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.uk/url?sa=i&amp;rct=j&amp;q=&amp;esrc=s&amp;source=images&amp;cd=&amp;cad=rja&amp;uact=8&amp;ved=0ahUKEwivqvaYgPnSAhVHI8AKHdAXC30QjRwIBw&amp;url=http://www.toyproject.net/&amp;psig=AFQjCNEln75NGkabJ9rf5XwSk6T5PW5AzQ&amp;ust=149078356932096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  <a:spcAft>
                <a:spcPts val="12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from intergenerational housing projects in the USA</a:t>
            </a:r>
            <a:br>
              <a:rPr lang="en-US" sz="2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Emma Garland</a:t>
            </a:r>
            <a:br>
              <a:rPr lang="en-US" sz="2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Winston Churchill Fellow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Image result for winston churchill memorial trus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536" y="1891073"/>
            <a:ext cx="3035882" cy="1707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814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BFD7-024B-450D-A635-5E026A59CF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696" y="629266"/>
            <a:ext cx="493986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What’s it like to live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1903E-A7A7-479A-AC66-5EE6885ECB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6672" y="2443315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“One loving family”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and a 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“ Caring community”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Everyone knows each other and says hello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All work together to support children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Staff facilitate bringing together different age groups so they can get to know one another but do not ‘make friendships happen’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Children and seniors regularly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socialise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together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Seniors give piano lessons, chaperone field trips, take children to ballet and soccer practice, walk children to school, sew quilts, host sleepovers, go fishing and babysit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Always something going on - monthly get-togethers, dance classes, yoga, sharing meals, theatre groups, photography courses and after-school program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33E5C-3FE3-4FA5-B1F5-4CC8263B6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7" r="42003"/>
          <a:stretch/>
        </p:blipFill>
        <p:spPr>
          <a:xfrm>
            <a:off x="5667306" y="10"/>
            <a:ext cx="347669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8653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17B5-9BDC-40DD-9836-3693CACA30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037" y="291688"/>
            <a:ext cx="8229600" cy="73342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Has it made a difference?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9A65-A0FF-4539-802B-A9847423CF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7194" y="1257300"/>
            <a:ext cx="8329612" cy="50149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people: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Support from older residents – someone to rely 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Reduced stress and economic benefits</a:t>
            </a: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50566-2A2B-455B-9715-E9B4AC109373}"/>
              </a:ext>
            </a:extLst>
          </p:cNvPr>
          <p:cNvPicPr/>
          <p:nvPr/>
        </p:nvPicPr>
        <p:blipFill rotWithShape="1">
          <a:blip r:embed="rId2"/>
          <a:srcRect l="5935" t="26207" r="55917" b="49431"/>
          <a:stretch/>
        </p:blipFill>
        <p:spPr bwMode="auto">
          <a:xfrm>
            <a:off x="407194" y="1721673"/>
            <a:ext cx="7665098" cy="3014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779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17B5-9BDC-40DD-9836-3693CACA30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325" y="117475"/>
            <a:ext cx="8229600" cy="846137"/>
          </a:xfrm>
        </p:spPr>
        <p:txBody>
          <a:bodyPr>
            <a:normAutofit/>
          </a:bodyPr>
          <a:lstStyle/>
          <a:p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Has it made a difference?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9A65-A0FF-4539-802B-A9847423CF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4338" y="938212"/>
            <a:ext cx="8443912" cy="5737225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residents:</a:t>
            </a:r>
          </a:p>
          <a:p>
            <a:pPr lvl="0"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No decline in mental, physical or emotional health</a:t>
            </a:r>
          </a:p>
          <a:p>
            <a:pPr lvl="0"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Increases in quality of life</a:t>
            </a:r>
          </a:p>
          <a:p>
            <a:pPr lvl="0"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Self-esteem and life satisfaction</a:t>
            </a:r>
          </a:p>
          <a:p>
            <a:pPr lvl="0"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Ability to live independently on fixed or decreasing incomes</a:t>
            </a:r>
          </a:p>
          <a:p>
            <a:pPr lvl="0"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Reduced isolation and expanded social connections </a:t>
            </a:r>
          </a:p>
          <a:p>
            <a:pPr lvl="0"/>
            <a:endParaRPr lang="en-GB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Aft>
                <a:spcPts val="600"/>
              </a:spcAft>
              <a:buNone/>
            </a:pPr>
            <a:r>
              <a:rPr lang="en-GB" sz="2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Felt they were making a difference in the lives of others</a:t>
            </a:r>
          </a:p>
          <a:p>
            <a:pPr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Makes you get up, get out and do things – helps to keep you active</a:t>
            </a:r>
          </a:p>
          <a:p>
            <a:pPr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Real neighbours– make friends and makes you get out</a:t>
            </a:r>
          </a:p>
          <a:p>
            <a:pPr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Look out for each other </a:t>
            </a:r>
          </a:p>
          <a:p>
            <a:pPr lvl="0"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Feel connected but don’t have to join in</a:t>
            </a:r>
          </a:p>
          <a:p>
            <a:pPr lvl="0"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Keeps you young – get to mix with different ages</a:t>
            </a:r>
          </a:p>
          <a:p>
            <a:pPr lvl="0">
              <a:spcAft>
                <a:spcPts val="60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Love the kids!</a:t>
            </a:r>
          </a:p>
          <a:p>
            <a:pPr marL="0" lvl="0" indent="0">
              <a:spcAft>
                <a:spcPts val="600"/>
              </a:spcAft>
              <a:buNone/>
            </a:pPr>
            <a:endParaRPr lang="en-GB" sz="2600" dirty="0"/>
          </a:p>
          <a:p>
            <a:endParaRPr lang="en-GB" dirty="0"/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7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3188"/>
            <a:ext cx="8229600" cy="793750"/>
          </a:xfrm>
        </p:spPr>
        <p:txBody>
          <a:bodyPr>
            <a:normAutofit/>
          </a:bodyPr>
          <a:lstStyle/>
          <a:p>
            <a:pPr algn="ctr"/>
            <a:r>
              <a:rPr lang="en-GB" sz="4000" b="0" dirty="0">
                <a:latin typeface="Arial" panose="020B0604020202020204" pitchFamily="34" charset="0"/>
                <a:cs typeface="Arial" panose="020B0604020202020204" pitchFamily="34" charset="0"/>
              </a:rPr>
              <a:t>Grandfamily housing</a:t>
            </a:r>
          </a:p>
        </p:txBody>
      </p:sp>
      <p:pic>
        <p:nvPicPr>
          <p:cNvPr id="4" name="Content Placeholder 3" descr="Fairfax+-+Courtyard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61206" y="1137706"/>
            <a:ext cx="3079750" cy="2200275"/>
          </a:xfrm>
        </p:spPr>
      </p:pic>
      <p:sp>
        <p:nvSpPr>
          <p:cNvPr id="5" name="TextBox 4"/>
          <p:cNvSpPr txBox="1"/>
          <p:nvPr/>
        </p:nvSpPr>
        <p:spPr>
          <a:xfrm>
            <a:off x="5132434" y="3385700"/>
            <a:ext cx="323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Signika" pitchFamily="2" charset="0"/>
              </a:rPr>
              <a:t>Griot</a:t>
            </a:r>
            <a:r>
              <a:rPr lang="en-GB" b="1" dirty="0">
                <a:latin typeface="Signika" pitchFamily="2" charset="0"/>
              </a:rPr>
              <a:t>  Village, Cleveland, Ohio</a:t>
            </a:r>
          </a:p>
        </p:txBody>
      </p:sp>
      <p:pic>
        <p:nvPicPr>
          <p:cNvPr id="2050" name="Picture 2" descr="Image result for roseland village chica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998" y="1233058"/>
            <a:ext cx="4204725" cy="19578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0706" y="3287635"/>
            <a:ext cx="34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ignika" pitchFamily="2" charset="0"/>
              </a:rPr>
              <a:t>Roseland Village, Chicago</a:t>
            </a:r>
          </a:p>
        </p:txBody>
      </p:sp>
      <p:pic>
        <p:nvPicPr>
          <p:cNvPr id="2052" name="Picture 4" descr="PSS/WSF GrandParent Family Apartments">
            <a:hlinkClick r:id="rId5" tooltip="PSS/WSF GrandParent Family Apartment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998" y="3850470"/>
            <a:ext cx="3332312" cy="22681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270587" y="6214030"/>
            <a:ext cx="622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ignika" pitchFamily="2" charset="0"/>
              </a:rPr>
              <a:t>PSS/WSF </a:t>
            </a:r>
            <a:r>
              <a:rPr lang="en-GB" b="1" dirty="0" err="1">
                <a:latin typeface="Signika" pitchFamily="2" charset="0"/>
              </a:rPr>
              <a:t>GrandParent</a:t>
            </a:r>
            <a:r>
              <a:rPr lang="en-GB" b="1" dirty="0">
                <a:latin typeface="Signika" pitchFamily="2" charset="0"/>
              </a:rPr>
              <a:t> Family apartments, South Bronx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2766B-5719-49DC-9126-E60A2B3C6C60}"/>
              </a:ext>
            </a:extLst>
          </p:cNvPr>
          <p:cNvSpPr/>
          <p:nvPr/>
        </p:nvSpPr>
        <p:spPr>
          <a:xfrm>
            <a:off x="4554756" y="4427667"/>
            <a:ext cx="40794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Supportive housing for grandparents with legal custody of grandchildren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53E2-9A9B-4A50-8C55-89B251FEB9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Why is it needed?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4D9BB-8B8F-47B2-BB46-DC83AF35E8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1490" y="2575034"/>
            <a:ext cx="3840085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More than 2.4 million grandparents across the USA have responsibility for grandchildren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Face multiple challenges – poor physical and mental health, depression, struggling on a low income, difficulty enrolling kids in school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Housing – key problem!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Excluded from age-designated housing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Can’t afford decent, safe accommodation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Often face eviction</a:t>
            </a:r>
          </a:p>
        </p:txBody>
      </p:sp>
      <p:pic>
        <p:nvPicPr>
          <p:cNvPr id="4" name="Picture 3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0A61188E-0A6A-4AD0-BF12-96921BCEB96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4" r="20075"/>
          <a:stretch/>
        </p:blipFill>
        <p:spPr bwMode="auto"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690122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7213-495F-41B6-9B53-9E675A6EB1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399" y="344743"/>
            <a:ext cx="5605629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8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CDA61-C063-4DE7-8B4B-4098009D1E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2219" y="1262292"/>
            <a:ext cx="5605628" cy="533334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Grandparents submit their application which is then screened to check if they meet eligibility criteria and they may undergo an interview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Homes are designed to meet the needs of older adults and children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on-site resource or community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including a large open area, a kitchen and an ICT suite</a:t>
            </a:r>
          </a:p>
          <a:p>
            <a:pPr lvl="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Outdoor green spaces and play areas</a:t>
            </a:r>
          </a:p>
          <a:p>
            <a:pPr lvl="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Located near to public transportation, commercial and/or retail development, hospitals or medical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schools</a:t>
            </a:r>
          </a:p>
          <a:p>
            <a:pPr lvl="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Residents were involved in the planning and design of the development</a:t>
            </a:r>
          </a:p>
          <a:p>
            <a:pPr lvl="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Supportive services are provided – these are seen as essential to the success of the projects</a:t>
            </a:r>
          </a:p>
          <a:p>
            <a:pPr lvl="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Dedicated staff such as resident services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co-ordinators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social workers, youth program specialists, family caregiver support worker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Group">
            <a:extLst>
              <a:ext uri="{FF2B5EF4-FFF2-40B4-BE49-F238E27FC236}">
                <a16:creationId xmlns:a16="http://schemas.microsoft.com/office/drawing/2014/main" id="{0608436F-D661-47CB-98B2-B52BE05B7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1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5BCB-654A-466F-B9FB-9E5EE8149D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88987"/>
          </a:xfrm>
        </p:spPr>
        <p:txBody>
          <a:bodyPr/>
          <a:lstStyle/>
          <a:p>
            <a:r>
              <a:rPr lang="en-GB" dirty="0"/>
              <a:t>Activities and programs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344C5E-F20B-423F-B5F9-4F88F5D5C38F}"/>
              </a:ext>
            </a:extLst>
          </p:cNvPr>
          <p:cNvSpPr/>
          <p:nvPr/>
        </p:nvSpPr>
        <p:spPr>
          <a:xfrm>
            <a:off x="428626" y="4970188"/>
            <a:ext cx="8115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Halloween at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PSS/WSF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GrandParent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Family Apartments. Families worked together to decorate the building and grandparents helped to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organise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Halloween party for the children. Here you can see 62-year-old Peter who dressed up as a werewolf!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7755E-C039-46DD-8EF5-3ACED48268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5715" y="1483929"/>
            <a:ext cx="3202984" cy="274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EC9BC3-7F7B-442E-85D6-A219E745FE1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94" y="1576548"/>
            <a:ext cx="4114813" cy="2650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77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8E2F-BA02-43A3-BA2C-3CF36D0216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Has it made a difference?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228FC-6A18-43B8-9778-1C87131E33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1490" y="2575034"/>
            <a:ext cx="3840085" cy="362574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Children and young people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“A phenomenal place to live…I have a home and we can be a family”.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Having the privacy of their own room and space, which makes them feel happier and more secure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Living alongside others who are going through a similar experience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opportunities and improved educational attainment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Being supported as their grandparents get older and roles are reversed.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FA7BA-C8EF-4999-BFE3-EC6ECD820E5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1" r="9107"/>
          <a:stretch/>
        </p:blipFill>
        <p:spPr bwMode="auto"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440508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8E2F-BA02-43A3-BA2C-3CF36D0216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5247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Has it made a difference?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228FC-6A18-43B8-9778-1C87131E33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191760"/>
            <a:ext cx="8229600" cy="261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Safe, clean, good quality housing = stability and less worried</a:t>
            </a:r>
          </a:p>
          <a:p>
            <a:pPr lvl="0">
              <a:spcAft>
                <a:spcPts val="6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Makes life easier for them = physical and mental health benefits</a:t>
            </a:r>
          </a:p>
          <a:p>
            <a:pPr lvl="0">
              <a:spcAft>
                <a:spcPts val="6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Better able to support grandchildren and cope with situation</a:t>
            </a:r>
          </a:p>
          <a:p>
            <a:pPr lvl="0">
              <a:spcAft>
                <a:spcPts val="6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Peer support invaluable = reduced loneliness and isolation &amp; expanded circle of friends</a:t>
            </a:r>
          </a:p>
          <a:p>
            <a:pPr marL="0" lvl="0" indent="0" algn="ctr">
              <a:spcAft>
                <a:spcPts val="600"/>
              </a:spcAft>
              <a:buNone/>
            </a:pP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0CF14-9438-4827-A7ED-857B8CB341BE}"/>
              </a:ext>
            </a:extLst>
          </p:cNvPr>
          <p:cNvPicPr/>
          <p:nvPr/>
        </p:nvPicPr>
        <p:blipFill rotWithShape="1">
          <a:blip r:embed="rId2"/>
          <a:srcRect t="27322" r="73843" b="29623"/>
          <a:stretch/>
        </p:blipFill>
        <p:spPr bwMode="auto">
          <a:xfrm>
            <a:off x="1300163" y="4072222"/>
            <a:ext cx="2159635" cy="2221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E6ED1C-1432-49CE-A037-7858167761FE}"/>
              </a:ext>
            </a:extLst>
          </p:cNvPr>
          <p:cNvSpPr/>
          <p:nvPr/>
        </p:nvSpPr>
        <p:spPr>
          <a:xfrm>
            <a:off x="3657600" y="4188138"/>
            <a:ext cx="4572000" cy="19900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“I was in an apartment that was $900 a month plus utilities. Trying to pay that kind of rent on a fixed income is rough. This building was a blessing. I’m grateful not to drag laundry to the laundromat on the bus.”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Grandmother Doris at Roseland Village </a:t>
            </a:r>
          </a:p>
        </p:txBody>
      </p:sp>
    </p:spTree>
    <p:extLst>
      <p:ext uri="{BB962C8B-B14F-4D97-AF65-F5344CB8AC3E}">
        <p14:creationId xmlns:p14="http://schemas.microsoft.com/office/powerpoint/2010/main" val="1524837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2242-CBDB-4348-9916-978F6DF649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480" y="365126"/>
            <a:ext cx="8722520" cy="1020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themes and lessons learnt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C272EB-8C85-4072-8577-527A393B79E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78430660"/>
              </p:ext>
            </p:extLst>
          </p:nvPr>
        </p:nvGraphicFramePr>
        <p:xfrm>
          <a:off x="521492" y="1533526"/>
          <a:ext cx="8293895" cy="274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2DA78F9-F2A8-47D8-9D22-5F1A7EF63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89" y="4048406"/>
            <a:ext cx="8077900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winston churchill memorial trus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6075" y="653048"/>
            <a:ext cx="2975758" cy="16728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1693" y="2933258"/>
            <a:ext cx="8595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Fund British citizens to travel overseas in pursuit of new and better ways of tackling a wide range of the current challenges facing the UK.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Successful applicants are known as Churchill Fellows for life.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No qualifications are required, just a project and the desire and motivation to improve your community, profession or field.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http://www.wcmt.org.uk/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F27F-57EB-4AA7-B64C-A0DA0041B5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2F757-0493-4CC5-878C-431A0CA2F3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1490" y="2575034"/>
            <a:ext cx="3840085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Intergenerational housing works particularly well as a model for supported housing</a:t>
            </a:r>
          </a:p>
          <a:p>
            <a:pPr lvl="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fosters the creation of friendly,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neighbourly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supportive communities where residents of all ages engage and interact on a regular basis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can bring many benefits and a range of positive outcomes to individuals, the community and the state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4" descr="A picture containing wall, indoor, many, photo&#10;&#10;Description automatically generated">
            <a:extLst>
              <a:ext uri="{FF2B5EF4-FFF2-40B4-BE49-F238E27FC236}">
                <a16:creationId xmlns:a16="http://schemas.microsoft.com/office/drawing/2014/main" id="{F012BB69-5A38-44F4-A43C-BE0BF40D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" r="15016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8798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7271" y="1012004"/>
            <a:ext cx="2562119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Thanks for listening.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AA21DD6-7D97-45DA-AFE8-9383D89A56C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12487809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8229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Aims and objectives of my research trip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2005366"/>
            <a:ext cx="3457575" cy="435133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learn more about the different models of intergenerational housing in the USA.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consider whether and how these could work in a UK context.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provide a practical tool for anyone in the UK considering setting up an intergenerational housing scheme.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stimulate debate about the type of housing we should be building in the UK and to encourage consideration of intergenerational housing alongside more traditional models. 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5E541-C495-4FD1-B8F9-117EB4377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7" r="11549" b="3"/>
          <a:stretch/>
        </p:blipFill>
        <p:spPr>
          <a:xfrm>
            <a:off x="3983355" y="1690688"/>
            <a:ext cx="4674870" cy="42726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1E33-8BDB-4C00-ACCD-68770A90C8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1521" y="289853"/>
            <a:ext cx="7315200" cy="62547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did I go?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64EC0-9829-4C28-8EB5-4B07536B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508" y="3192525"/>
            <a:ext cx="4205227" cy="242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4754E5-61AB-49A1-BA7A-03FF91A476E0}"/>
              </a:ext>
            </a:extLst>
          </p:cNvPr>
          <p:cNvSpPr/>
          <p:nvPr/>
        </p:nvSpPr>
        <p:spPr>
          <a:xfrm>
            <a:off x="377890" y="1076350"/>
            <a:ext cx="8388220" cy="1965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my four-week trip in October 2017, I visited: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Nine different intergenerational housing schemes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Organisations that deliver intergenerational activities and programmes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Non-profit organisations providing supportive services to local communities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housing authorities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F75DA7-27B5-4781-9BA3-E74936FF6094}"/>
              </a:ext>
            </a:extLst>
          </p:cNvPr>
          <p:cNvSpPr/>
          <p:nvPr/>
        </p:nvSpPr>
        <p:spPr>
          <a:xfrm>
            <a:off x="377890" y="5937031"/>
            <a:ext cx="8388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Interviewed staff and residents to see how they worked in practical terms and to find out what people thought about living &amp; working there. </a:t>
            </a:r>
          </a:p>
        </p:txBody>
      </p:sp>
    </p:spTree>
    <p:extLst>
      <p:ext uri="{BB962C8B-B14F-4D97-AF65-F5344CB8AC3E}">
        <p14:creationId xmlns:p14="http://schemas.microsoft.com/office/powerpoint/2010/main" val="125893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5738" y="274638"/>
            <a:ext cx="8043861" cy="569912"/>
          </a:xfrm>
        </p:spPr>
        <p:txBody>
          <a:bodyPr>
            <a:no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What is intergenerational housing?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498725"/>
            <a:ext cx="8229600" cy="4084637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Enables people of different ages to live side by side as good neighbours, to share their talents and resources, develop meaningful relationships and support each other;  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Fosters programs, policies, and practices that promote engagement, cooperation, interaction, and exchange between residents of different generations;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Provides adequately for the safety, health, education and basic necessities of life for people of all ages, by taking a partnership or community-led approach to the delivery of services and/or activities;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Has private and communal spaces intended for collective use.</a:t>
            </a:r>
          </a:p>
          <a:p>
            <a:endParaRPr lang="en-GB" dirty="0"/>
          </a:p>
        </p:txBody>
      </p:sp>
      <p:pic>
        <p:nvPicPr>
          <p:cNvPr id="1028" name="Picture 4" descr="Image result for old and young living togethe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9545" y="1008401"/>
            <a:ext cx="1780054" cy="133504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50504E-333D-4524-AF54-D72DA021AFA0}"/>
              </a:ext>
            </a:extLst>
          </p:cNvPr>
          <p:cNvSpPr txBox="1"/>
          <p:nvPr/>
        </p:nvSpPr>
        <p:spPr>
          <a:xfrm>
            <a:off x="457200" y="999833"/>
            <a:ext cx="53780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 safe living space for people of all ages to interact, collaborate and explore the values of each generation on an ongoing basis.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4597" y="303212"/>
            <a:ext cx="8229600" cy="611187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will I talk about today?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ABC767-F9FD-44A6-9BEB-210A094CE1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052" y="1413325"/>
            <a:ext cx="4646027" cy="464343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Today I’ll focus on intergenerational housing where support is provided:</a:t>
            </a:r>
          </a:p>
          <a:p>
            <a:pPr algn="just">
              <a:spcAft>
                <a:spcPts val="12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Two schemes where foster and adoptive families live alongside older people</a:t>
            </a:r>
          </a:p>
          <a:p>
            <a:pPr>
              <a:spcAft>
                <a:spcPts val="12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Three ‘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Grandfamily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’ housing schemes which house grandparents with parental responsibility for grandchildren</a:t>
            </a:r>
          </a:p>
          <a:p>
            <a:pPr>
              <a:spcAft>
                <a:spcPts val="1200"/>
              </a:spcAft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0BF22-C678-4F09-9F5C-D3E2BD5C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016" y="1299025"/>
            <a:ext cx="2619469" cy="2718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23D8B-182C-4653-8A32-7FEE206E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624" y="4430776"/>
            <a:ext cx="2728251" cy="18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1269" y="323850"/>
            <a:ext cx="8229600" cy="838199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Intergenerational housing for families fostering or adopting children and older people</a:t>
            </a:r>
          </a:p>
        </p:txBody>
      </p:sp>
      <p:pic>
        <p:nvPicPr>
          <p:cNvPr id="4" name="Content Placeholder 8" descr="the treehouse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60205" y="1696483"/>
            <a:ext cx="4378325" cy="1908175"/>
          </a:xfrm>
        </p:spPr>
      </p:pic>
      <p:sp>
        <p:nvSpPr>
          <p:cNvPr id="5" name="TextBox 4"/>
          <p:cNvSpPr txBox="1"/>
          <p:nvPr/>
        </p:nvSpPr>
        <p:spPr>
          <a:xfrm>
            <a:off x="304800" y="3688820"/>
            <a:ext cx="475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ignika" pitchFamily="2" charset="0"/>
                <a:cs typeface="Shruti" pitchFamily="34" charset="0"/>
              </a:rPr>
              <a:t>The Treehouse, Easthampton Massachusetts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8530" y="3679999"/>
            <a:ext cx="402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ignika" pitchFamily="2" charset="0"/>
                <a:cs typeface="Shruti" pitchFamily="34" charset="0"/>
              </a:rPr>
              <a:t>Hope Meadows, Rantoul, Illinois</a:t>
            </a:r>
          </a:p>
        </p:txBody>
      </p:sp>
      <p:sp>
        <p:nvSpPr>
          <p:cNvPr id="1026" name="AutoShape 2" descr="Image result for ecovillage, ithac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5F517-DE8A-4A4E-AC6D-026A76E39E54}"/>
              </a:ext>
            </a:extLst>
          </p:cNvPr>
          <p:cNvSpPr txBox="1"/>
          <p:nvPr/>
        </p:nvSpPr>
        <p:spPr>
          <a:xfrm>
            <a:off x="563655" y="4374238"/>
            <a:ext cx="82309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to “stop the bounce” – to end the cycle of foster children being moved from home to home by creating permanency, community and supportive relationships.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Based on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community-as-intervention model.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Model has been adapted for other groups needing support.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B476C-6082-462D-AB9F-1B63E9EAF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644" y="1696102"/>
            <a:ext cx="2544741" cy="1908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71DE-5CF4-4862-9D87-480C1A02BC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5101" y="365125"/>
            <a:ext cx="708024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residents</a:t>
            </a:r>
          </a:p>
        </p:txBody>
      </p:sp>
      <p:pic>
        <p:nvPicPr>
          <p:cNvPr id="7" name="Graphic 6" descr="Group">
            <a:extLst>
              <a:ext uri="{FF2B5EF4-FFF2-40B4-BE49-F238E27FC236}">
                <a16:creationId xmlns:a16="http://schemas.microsoft.com/office/drawing/2014/main" id="{FADD7D52-AE56-4F2D-85E8-8CF1EED9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685006"/>
            <a:ext cx="685800" cy="685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01C4B-F4E4-4E96-8D2E-90783662ED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1690688"/>
            <a:ext cx="78867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How it works: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Seniors are required to provide six hours volunteering per week supporting parents and their children as “honorary grandparents”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 return, pay below market rent for homes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Must be able-bodied and age 55 or older, ready to babysit, drive, tutor and, mostly, love the kids who live there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Receive training in how to deal with foster children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Why did they want to live there?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Some had relevant experience, e.g. social work, nursing, school teachers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Liked the idea of an intergenerational community and wanted to help the kids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Wanted to make a difference / continue to contribute / give back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Wanted to feel productive and keep active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Wanted to be around others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Didn’t want to live just with people of the same age</a:t>
            </a:r>
          </a:p>
          <a:p>
            <a:pPr indent="-228600" defTabSz="9144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3352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D7E9-BD1A-4D65-8C0F-091C62247E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5642" y="2711769"/>
            <a:ext cx="2532887" cy="103155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800" dirty="0" err="1"/>
              <a:t>Mr</a:t>
            </a:r>
            <a:r>
              <a:rPr lang="en-US" sz="3800" dirty="0"/>
              <a:t> Jim</a:t>
            </a:r>
          </a:p>
        </p:txBody>
      </p:sp>
      <p:pic>
        <p:nvPicPr>
          <p:cNvPr id="4" name="Picture 3" descr="A picture containing indoor, person, wall, cat&#10;&#10;Description automatically generated">
            <a:extLst>
              <a:ext uri="{FF2B5EF4-FFF2-40B4-BE49-F238E27FC236}">
                <a16:creationId xmlns:a16="http://schemas.microsoft.com/office/drawing/2014/main" id="{AFA305EF-3EB9-4D05-A82A-719D92C524C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6" b="-1"/>
          <a:stretch/>
        </p:blipFill>
        <p:spPr bwMode="auto">
          <a:xfrm rot="5400000">
            <a:off x="2888361" y="602361"/>
            <a:ext cx="6858000" cy="5653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2597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go Colours">
      <a:dk1>
        <a:srgbClr val="313131"/>
      </a:dk1>
      <a:lt1>
        <a:sysClr val="window" lastClr="FFFFFF"/>
      </a:lt1>
      <a:dk2>
        <a:srgbClr val="313131"/>
      </a:dk2>
      <a:lt2>
        <a:srgbClr val="FFFFFF"/>
      </a:lt2>
      <a:accent1>
        <a:srgbClr val="E71F70"/>
      </a:accent1>
      <a:accent2>
        <a:srgbClr val="239D85"/>
      </a:accent2>
      <a:accent3>
        <a:srgbClr val="FEDA26"/>
      </a:accent3>
      <a:accent4>
        <a:srgbClr val="1FB2E1"/>
      </a:accent4>
      <a:accent5>
        <a:srgbClr val="882684"/>
      </a:accent5>
      <a:accent6>
        <a:srgbClr val="EF5D1A"/>
      </a:accent6>
      <a:hlink>
        <a:srgbClr val="E71F70"/>
      </a:hlink>
      <a:folHlink>
        <a:srgbClr val="88268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Department xmlns="fa221a6d-89d0-40ed-8c34-6f1d8e67a697" xsi:nil="true"/>
    <Working_x0020_Groups xmlns="fa221a6d-89d0-40ed-8c34-6f1d8e67a697" xsi:nil="true"/>
    <Document_x0020_type xmlns="fa221a6d-89d0-40ed-8c34-6f1d8e67a697">Meeting minutes</Document_x0020_type>
    <Secondary_x0020_Working_x0020_Group xmlns="fa221a6d-89d0-40ed-8c34-6f1d8e67a697" xsi:nil="true"/>
    <Letter xmlns="fa221a6d-89d0-40ed-8c34-6f1d8e67a697">A</Letter>
    <PublishingExpirationDate xmlns="http://schemas.microsoft.com/sharepoint/v3" xsi:nil="true"/>
    <PublishingStartDate xmlns="http://schemas.microsoft.com/sharepoint/v3" xsi:nil="true"/>
    <Secondary_x0020_Department xmlns="fa221a6d-89d0-40ed-8c34-6f1d8e67a69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D8AC6EAA561843B21F4D17F03A9462" ma:contentTypeVersion="59" ma:contentTypeDescription="Create a new document." ma:contentTypeScope="" ma:versionID="10d5d0d9a3694db9225c58aa0fe04f66">
  <xsd:schema xmlns:xsd="http://www.w3.org/2001/XMLSchema" xmlns:p="http://schemas.microsoft.com/office/2006/metadata/properties" xmlns:ns1="http://schemas.microsoft.com/sharepoint/v3" xmlns:ns2="fa221a6d-89d0-40ed-8c34-6f1d8e67a697" targetNamespace="http://schemas.microsoft.com/office/2006/metadata/properties" ma:root="true" ma:fieldsID="b074b9cf5f789c1121cee88a09f11140" ns1:_="" ns2:_="">
    <xsd:import namespace="http://schemas.microsoft.com/sharepoint/v3"/>
    <xsd:import namespace="fa221a6d-89d0-40ed-8c34-6f1d8e67a697"/>
    <xsd:element name="properties">
      <xsd:complexType>
        <xsd:sequence>
          <xsd:element name="documentManagement">
            <xsd:complexType>
              <xsd:all>
                <xsd:element ref="ns2:Letter" minOccurs="0"/>
                <xsd:element ref="ns2:Document_x0020_type" minOccurs="0"/>
                <xsd:element ref="ns2:Department" minOccurs="0"/>
                <xsd:element ref="ns2:Working_x0020_Groups" minOccurs="0"/>
                <xsd:element ref="ns2:Secondary_x0020_Department" minOccurs="0"/>
                <xsd:element ref="ns2:Secondary_x0020_Working_x0020_Group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14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5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fa221a6d-89d0-40ed-8c34-6f1d8e67a697" elementFormDefault="qualified">
    <xsd:import namespace="http://schemas.microsoft.com/office/2006/documentManagement/types"/>
    <xsd:element name="Letter" ma:index="1" nillable="true" ma:displayName="First Letter" ma:default="A" ma:format="Dropdown" ma:internalName="Letter">
      <xsd:simpleType>
        <xsd:restriction base="dms:Choice">
          <xsd:enumeration value="A"/>
          <xsd:enumeration value="B"/>
          <xsd:enumeration value="C"/>
          <xsd:enumeration value="D"/>
          <xsd:enumeration value="E"/>
          <xsd:enumeration value="F"/>
          <xsd:enumeration value="G"/>
          <xsd:enumeration value="H"/>
          <xsd:enumeration value="I"/>
          <xsd:enumeration value="J"/>
          <xsd:enumeration value="K"/>
          <xsd:enumeration value="L"/>
          <xsd:enumeration value="M"/>
          <xsd:enumeration value="N"/>
          <xsd:enumeration value="O"/>
          <xsd:enumeration value="P"/>
          <xsd:enumeration value="Q"/>
          <xsd:enumeration value="R"/>
          <xsd:enumeration value="S"/>
          <xsd:enumeration value="T"/>
          <xsd:enumeration value="U"/>
          <xsd:enumeration value="V"/>
          <xsd:enumeration value="W"/>
          <xsd:enumeration value="X"/>
          <xsd:enumeration value="Y"/>
          <xsd:enumeration value="Z"/>
        </xsd:restriction>
      </xsd:simpleType>
    </xsd:element>
    <xsd:element name="Document_x0020_type" ma:index="2" nillable="true" ma:displayName="Document type" ma:default="Meeting minutes" ma:description="Select the type of document you are upload" ma:format="Dropdown" ma:internalName="Document_x0020_type">
      <xsd:simpleType>
        <xsd:union memberTypes="dms:Text">
          <xsd:simpleType>
            <xsd:restriction base="dms:Choice">
              <xsd:enumeration value="Agenda"/>
              <xsd:enumeration value="Audio"/>
              <xsd:enumeration value="Briefing"/>
              <xsd:enumeration value="Core Brief"/>
              <xsd:enumeration value="Corporate"/>
              <xsd:enumeration value="Form"/>
              <xsd:enumeration value="Guide"/>
              <xsd:enumeration value="Hazard Data Sheet"/>
              <xsd:enumeration value="Key News"/>
              <xsd:enumeration value="Leaflet"/>
              <xsd:enumeration value="Letter"/>
              <xsd:enumeration value="Meeting minutes"/>
              <xsd:enumeration value="News Article"/>
              <xsd:enumeration value="Newsletter"/>
              <xsd:enumeration value="Performance"/>
              <xsd:enumeration value="Policy/Statement"/>
              <xsd:enumeration value="Poster"/>
              <xsd:enumeration value="Presentation"/>
              <xsd:enumeration value="Press Release"/>
              <xsd:enumeration value="Risk Assessment"/>
              <xsd:enumeration value="Report"/>
              <xsd:enumeration value="Staff Bulletin"/>
              <xsd:enumeration value="Strategy"/>
            </xsd:restriction>
          </xsd:simpleType>
        </xsd:union>
      </xsd:simpleType>
    </xsd:element>
    <xsd:element name="Department" ma:index="5" nillable="true" ma:displayName="Department" ma:format="Dropdown" ma:internalName="Department">
      <xsd:simpleType>
        <xsd:restriction base="dms:Choice">
          <xsd:enumeration value="All Teams"/>
          <xsd:enumeration value="Anti-Social Behaviour and Tenancy Enforcement"/>
          <xsd:enumeration value="Asset Management and Capital Investment"/>
          <xsd:enumeration value="Business Improvement"/>
          <xsd:enumeration value="Caretaking Service"/>
          <xsd:enumeration value="Contract Management"/>
          <xsd:enumeration value="Customer and Contact Centre"/>
          <xsd:enumeration value="EMT"/>
          <xsd:enumeration value="Finance"/>
          <xsd:enumeration value="Health and Safety"/>
          <xsd:enumeration value="Housing Management"/>
          <xsd:enumeration value="Human Resources"/>
          <xsd:enumeration value="ICT"/>
          <xsd:enumeration value="Income Management and Financial Inclusion"/>
          <xsd:enumeration value="Leasehold Management"/>
          <xsd:enumeration value="Legal, Governance and Regulation"/>
          <xsd:enumeration value="PR and Communications"/>
          <xsd:enumeration value="Resident Involvement and Community Development"/>
          <xsd:enumeration value="Responsive Repairs and Maintenance"/>
          <xsd:enumeration value="Stores and Logistics"/>
          <xsd:enumeration value="Supported Housing"/>
          <xsd:enumeration value="The Board"/>
          <xsd:enumeration value="Value for Money and Procurement"/>
          <xsd:enumeration value="Voids Management and Lettings"/>
        </xsd:restriction>
      </xsd:simpleType>
    </xsd:element>
    <xsd:element name="Working_x0020_Groups" ma:index="6" nillable="true" ma:displayName="Working Group" ma:format="Dropdown" ma:internalName="Working_x0020_Groups">
      <xsd:simpleType>
        <xsd:restriction base="dms:Choice">
          <xsd:enumeration value="All"/>
          <xsd:enumeration value="Disabled Adaptations Panel"/>
          <xsd:enumeration value="Diversity Working Group"/>
          <xsd:enumeration value="Environmental Panel"/>
          <xsd:enumeration value="Financial Inclusion Steering Group"/>
          <xsd:enumeration value="Garage Working Group"/>
          <xsd:enumeration value="Grounds Maintenance Panel"/>
          <xsd:enumeration value="Homes Improvement Panel"/>
          <xsd:enumeration value="Internet Working Group"/>
          <xsd:enumeration value="Key News Working Group"/>
          <xsd:enumeration value="Repairs Stakeholder Panel"/>
          <xsd:enumeration value="Resident Involvement Working Group"/>
          <xsd:enumeration value="Sheltered Housing Panel"/>
          <xsd:enumeration value="Sheltered Housing Review Group"/>
          <xsd:enumeration value="Staff Forum"/>
          <xsd:enumeration value="Staff Survey Working Group"/>
          <xsd:enumeration value="Tenant Scrutiny Panel"/>
          <xsd:enumeration value="Value for Money Working Group"/>
        </xsd:restriction>
      </xsd:simpleType>
    </xsd:element>
    <xsd:element name="Secondary_x0020_Department" ma:index="7" nillable="true" ma:displayName="Secondary Department" ma:format="Dropdown" ma:internalName="Secondary_x0020_Department">
      <xsd:simpleType>
        <xsd:restriction base="dms:Choice">
          <xsd:enumeration value="All Teams"/>
          <xsd:enumeration value="Anti-Social Behaviour and Tenancy Enforcement"/>
          <xsd:enumeration value="Asset Management and Capital Investment"/>
          <xsd:enumeration value="Business Improvement"/>
          <xsd:enumeration value="Caretaking Service"/>
          <xsd:enumeration value="Contract Management"/>
          <xsd:enumeration value="Customer and Contact Centre"/>
          <xsd:enumeration value="EMT"/>
          <xsd:enumeration value="Finance"/>
          <xsd:enumeration value="Health and Safety"/>
          <xsd:enumeration value="Housing Management"/>
          <xsd:enumeration value="Human Resources"/>
          <xsd:enumeration value="ICT"/>
          <xsd:enumeration value="Income Management and Financial Inclusion"/>
          <xsd:enumeration value="Leasehold Management"/>
          <xsd:enumeration value="Legal, Governance and Regulation"/>
          <xsd:enumeration value="PR and Communications"/>
          <xsd:enumeration value="Resident Involvement and Community Development"/>
          <xsd:enumeration value="Responsive Repairs and Maintenance"/>
          <xsd:enumeration value="Stores and Logistics"/>
          <xsd:enumeration value="Supported Housing"/>
          <xsd:enumeration value="The Board"/>
          <xsd:enumeration value="Value for Money and Procurement"/>
          <xsd:enumeration value="Voids Management and Lettings"/>
        </xsd:restriction>
      </xsd:simpleType>
    </xsd:element>
    <xsd:element name="Secondary_x0020_Working_x0020_Group" ma:index="8" nillable="true" ma:displayName="Secondary Working Group" ma:format="Dropdown" ma:internalName="Secondary_x0020_Working_x0020_Group">
      <xsd:simpleType>
        <xsd:restriction base="dms:Choice">
          <xsd:enumeration value="All"/>
          <xsd:enumeration value="Disabled Adaptations Panel"/>
          <xsd:enumeration value="Diversity Working Group"/>
          <xsd:enumeration value="Environmental Panel"/>
          <xsd:enumeration value="Financial Inclusion Steering Group"/>
          <xsd:enumeration value="Garage Working Group"/>
          <xsd:enumeration value="Grounds Maintenance Panel"/>
          <xsd:enumeration value="Homes Improvement Panel"/>
          <xsd:enumeration value="Internet Working Group"/>
          <xsd:enumeration value="Key News Working Group"/>
          <xsd:enumeration value="Repairs Stakeholder Panel"/>
          <xsd:enumeration value="Resident Involvement Working Group"/>
          <xsd:enumeration value="Sheltered Housing Panel"/>
          <xsd:enumeration value="Sheltered Housing Review Group"/>
          <xsd:enumeration value="Staff Forum"/>
          <xsd:enumeration value="Staff Survey Working Group"/>
          <xsd:enumeration value="Tenant Scrutiny Panel"/>
          <xsd:enumeration value="Value for Money Working Group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8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8D7FB0-351B-4A1A-BB2B-DD1B2177D4CE}">
  <ds:schemaRefs>
    <ds:schemaRef ds:uri="http://schemas.openxmlformats.org/package/2006/metadata/core-properties"/>
    <ds:schemaRef ds:uri="http://purl.org/dc/elements/1.1/"/>
    <ds:schemaRef ds:uri="http://www.w3.org/XML/1998/namespace"/>
    <ds:schemaRef ds:uri="fa221a6d-89d0-40ed-8c34-6f1d8e67a697"/>
    <ds:schemaRef ds:uri="http://purl.org/dc/terms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CAD7F5-0E84-4BF5-93DA-A2AE69771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a221a6d-89d0-40ed-8c34-6f1d8e67a69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6BEEEE66-ED35-4B3F-8C86-D165F0C9DB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1694</Words>
  <Application>Microsoft Office PowerPoint</Application>
  <PresentationFormat>On-screen Show (4:3)</PresentationFormat>
  <Paragraphs>188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Signika</vt:lpstr>
      <vt:lpstr>Signika Bold</vt:lpstr>
      <vt:lpstr>Signika Semibold</vt:lpstr>
      <vt:lpstr>Office Theme</vt:lpstr>
      <vt:lpstr>Learning from intergenerational housing projects in the USA  Dr Emma Garland Winston Churchill Fellow</vt:lpstr>
      <vt:lpstr>PowerPoint Presentation</vt:lpstr>
      <vt:lpstr>Aims and objectives of my research trip</vt:lpstr>
      <vt:lpstr>Where did I go?</vt:lpstr>
      <vt:lpstr>What is intergenerational housing?</vt:lpstr>
      <vt:lpstr>What will I talk about today?</vt:lpstr>
      <vt:lpstr>Intergenerational housing for families fostering or adopting children and older people</vt:lpstr>
      <vt:lpstr>Older residents</vt:lpstr>
      <vt:lpstr>Mr Jim</vt:lpstr>
      <vt:lpstr>What’s it like to live there?</vt:lpstr>
      <vt:lpstr>Has it made a difference?</vt:lpstr>
      <vt:lpstr>Has it made a difference?</vt:lpstr>
      <vt:lpstr>Grandfamily housing</vt:lpstr>
      <vt:lpstr>Why is it needed?</vt:lpstr>
      <vt:lpstr>Common features</vt:lpstr>
      <vt:lpstr>Activities and programs</vt:lpstr>
      <vt:lpstr>Has it made a difference?</vt:lpstr>
      <vt:lpstr>Has it made a difference?</vt:lpstr>
      <vt:lpstr>Common themes and lessons learnt</vt:lpstr>
      <vt:lpstr>Key findings</vt:lpstr>
      <vt:lpstr>Thanks for listening.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from intergenerational housing projects in the USA  Dr Emma Garland Winston Churchill Fellow</dc:title>
  <dc:creator>emma garland</dc:creator>
  <cp:lastModifiedBy>Stephen</cp:lastModifiedBy>
  <cp:revision>2</cp:revision>
  <dcterms:created xsi:type="dcterms:W3CDTF">2019-03-02T22:40:32Z</dcterms:created>
  <dcterms:modified xsi:type="dcterms:W3CDTF">2019-03-21T10:24:47Z</dcterms:modified>
</cp:coreProperties>
</file>